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60" r:id="rId4"/>
    <p:sldId id="261" r:id="rId5"/>
    <p:sldId id="269" r:id="rId6"/>
    <p:sldId id="270" r:id="rId7"/>
    <p:sldId id="271" r:id="rId8"/>
    <p:sldId id="286" r:id="rId9"/>
    <p:sldId id="312" r:id="rId10"/>
    <p:sldId id="278" r:id="rId11"/>
    <p:sldId id="289" r:id="rId12"/>
    <p:sldId id="311" r:id="rId13"/>
    <p:sldId id="313" r:id="rId14"/>
    <p:sldId id="290" r:id="rId15"/>
    <p:sldId id="291" r:id="rId16"/>
    <p:sldId id="292" r:id="rId17"/>
    <p:sldId id="277" r:id="rId18"/>
    <p:sldId id="275" r:id="rId19"/>
    <p:sldId id="272" r:id="rId20"/>
    <p:sldId id="273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3" r:id="rId31"/>
    <p:sldId id="304" r:id="rId32"/>
    <p:sldId id="302" r:id="rId33"/>
    <p:sldId id="318" r:id="rId34"/>
    <p:sldId id="315" r:id="rId35"/>
    <p:sldId id="316" r:id="rId36"/>
    <p:sldId id="305" r:id="rId37"/>
    <p:sldId id="306" r:id="rId38"/>
    <p:sldId id="307" r:id="rId39"/>
    <p:sldId id="317" r:id="rId40"/>
    <p:sldId id="308" r:id="rId41"/>
    <p:sldId id="309" r:id="rId42"/>
    <p:sldId id="276" r:id="rId43"/>
  </p:sldIdLst>
  <p:sldSz cx="12192000" cy="6858000"/>
  <p:notesSz cx="6858000" cy="9144000"/>
  <p:embeddedFontLst>
    <p:embeddedFont>
      <p:font typeface="Open Sans" panose="020B0606030504020204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9" roundtripDataSignature="AMtx7mjnzJJ801jNf3i0JrnpDP0i4EYk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4E3635-C556-480E-8FBF-FFE7A463DF74}" v="66" dt="2026-09-25T20:28:06.1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0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03a07f49-18a1-4109-9621-cb3b0f50f3aa::" providerId="AD" clId="Web-{E60DDE90-CFD8-81DB-20B3-FA6F267372D8}"/>
    <pc:docChg chg="modSld sldOrd">
      <pc:chgData name="Guest User" userId="S::urn:spo:tenantanon#03a07f49-18a1-4109-9621-cb3b0f50f3aa::" providerId="AD" clId="Web-{E60DDE90-CFD8-81DB-20B3-FA6F267372D8}" dt="2026-09-24T13:42:36.490" v="63" actId="20577"/>
      <pc:docMkLst>
        <pc:docMk/>
      </pc:docMkLst>
      <pc:sldChg chg="modSp ord">
        <pc:chgData name="Guest User" userId="S::urn:spo:tenantanon#03a07f49-18a1-4109-9621-cb3b0f50f3aa::" providerId="AD" clId="Web-{E60DDE90-CFD8-81DB-20B3-FA6F267372D8}" dt="2026-09-24T13:42:36.490" v="63" actId="20577"/>
        <pc:sldMkLst>
          <pc:docMk/>
          <pc:sldMk cId="1383540342" sldId="277"/>
        </pc:sldMkLst>
        <pc:spChg chg="mod">
          <ac:chgData name="Guest User" userId="S::urn:spo:tenantanon#03a07f49-18a1-4109-9621-cb3b0f50f3aa::" providerId="AD" clId="Web-{E60DDE90-CFD8-81DB-20B3-FA6F267372D8}" dt="2026-09-24T13:42:36.490" v="63" actId="20577"/>
          <ac:spMkLst>
            <pc:docMk/>
            <pc:sldMk cId="1383540342" sldId="277"/>
            <ac:spMk id="139" creationId="{F36A66A1-3BBA-2B06-7BA5-8BE6AC41D6D1}"/>
          </ac:spMkLst>
        </pc:spChg>
      </pc:sldChg>
      <pc:sldChg chg="modSp">
        <pc:chgData name="Guest User" userId="S::urn:spo:tenantanon#03a07f49-18a1-4109-9621-cb3b0f50f3aa::" providerId="AD" clId="Web-{E60DDE90-CFD8-81DB-20B3-FA6F267372D8}" dt="2026-09-24T12:46:03.631" v="40" actId="20577"/>
        <pc:sldMkLst>
          <pc:docMk/>
          <pc:sldMk cId="397057131" sldId="289"/>
        </pc:sldMkLst>
        <pc:spChg chg="mod">
          <ac:chgData name="Guest User" userId="S::urn:spo:tenantanon#03a07f49-18a1-4109-9621-cb3b0f50f3aa::" providerId="AD" clId="Web-{E60DDE90-CFD8-81DB-20B3-FA6F267372D8}" dt="2026-09-24T12:46:03.631" v="40" actId="20577"/>
          <ac:spMkLst>
            <pc:docMk/>
            <pc:sldMk cId="397057131" sldId="289"/>
            <ac:spMk id="139" creationId="{569E83CB-1A1E-05BF-B7C3-F227C6E17FC7}"/>
          </ac:spMkLst>
        </pc:spChg>
      </pc:sldChg>
      <pc:sldChg chg="modSp">
        <pc:chgData name="Guest User" userId="S::urn:spo:tenantanon#03a07f49-18a1-4109-9621-cb3b0f50f3aa::" providerId="AD" clId="Web-{E60DDE90-CFD8-81DB-20B3-FA6F267372D8}" dt="2026-09-24T12:36:11.191" v="15" actId="20577"/>
        <pc:sldMkLst>
          <pc:docMk/>
          <pc:sldMk cId="3922348609" sldId="291"/>
        </pc:sldMkLst>
        <pc:spChg chg="mod">
          <ac:chgData name="Guest User" userId="S::urn:spo:tenantanon#03a07f49-18a1-4109-9621-cb3b0f50f3aa::" providerId="AD" clId="Web-{E60DDE90-CFD8-81DB-20B3-FA6F267372D8}" dt="2026-09-24T12:36:11.191" v="15" actId="20577"/>
          <ac:spMkLst>
            <pc:docMk/>
            <pc:sldMk cId="3922348609" sldId="291"/>
            <ac:spMk id="139" creationId="{43468721-27AC-0FCA-CA30-E1CBC6ABC97A}"/>
          </ac:spMkLst>
        </pc:spChg>
      </pc:sldChg>
      <pc:sldChg chg="modSp">
        <pc:chgData name="Guest User" userId="S::urn:spo:tenantanon#03a07f49-18a1-4109-9621-cb3b0f50f3aa::" providerId="AD" clId="Web-{E60DDE90-CFD8-81DB-20B3-FA6F267372D8}" dt="2026-09-24T12:56:19.992" v="53" actId="20577"/>
        <pc:sldMkLst>
          <pc:docMk/>
          <pc:sldMk cId="3054219669" sldId="311"/>
        </pc:sldMkLst>
        <pc:spChg chg="mod">
          <ac:chgData name="Guest User" userId="S::urn:spo:tenantanon#03a07f49-18a1-4109-9621-cb3b0f50f3aa::" providerId="AD" clId="Web-{E60DDE90-CFD8-81DB-20B3-FA6F267372D8}" dt="2026-09-24T12:56:19.992" v="53" actId="20577"/>
          <ac:spMkLst>
            <pc:docMk/>
            <pc:sldMk cId="3054219669" sldId="311"/>
            <ac:spMk id="139" creationId="{4C59036E-D653-A1F9-F7C3-C1DBB3E4076E}"/>
          </ac:spMkLst>
        </pc:spChg>
      </pc:sldChg>
      <pc:sldChg chg="modSp">
        <pc:chgData name="Guest User" userId="S::urn:spo:tenantanon#03a07f49-18a1-4109-9621-cb3b0f50f3aa::" providerId="AD" clId="Web-{E60DDE90-CFD8-81DB-20B3-FA6F267372D8}" dt="2026-09-24T13:16:18.953" v="59" actId="20577"/>
        <pc:sldMkLst>
          <pc:docMk/>
          <pc:sldMk cId="253876143" sldId="313"/>
        </pc:sldMkLst>
        <pc:spChg chg="mod">
          <ac:chgData name="Guest User" userId="S::urn:spo:tenantanon#03a07f49-18a1-4109-9621-cb3b0f50f3aa::" providerId="AD" clId="Web-{E60DDE90-CFD8-81DB-20B3-FA6F267372D8}" dt="2026-09-24T13:16:18.953" v="59" actId="20577"/>
          <ac:spMkLst>
            <pc:docMk/>
            <pc:sldMk cId="253876143" sldId="313"/>
            <ac:spMk id="139" creationId="{3E4B4650-F244-79DD-0EFA-792E3DC5A27E}"/>
          </ac:spMkLst>
        </pc:spChg>
      </pc:sldChg>
    </pc:docChg>
  </pc:docChgLst>
  <pc:docChgLst>
    <pc:chgData name="Guest User" userId="S::urn:spo:tenantanon#03a07f49-18a1-4109-9621-cb3b0f50f3aa::" providerId="AD" clId="Web-{854E64FA-3140-A392-277F-DF9DC934395D}"/>
    <pc:docChg chg="addSld modSld">
      <pc:chgData name="Guest User" userId="S::urn:spo:tenantanon#03a07f49-18a1-4109-9621-cb3b0f50f3aa::" providerId="AD" clId="Web-{854E64FA-3140-A392-277F-DF9DC934395D}" dt="2026-09-23T17:05:13.465" v="313" actId="20577"/>
      <pc:docMkLst>
        <pc:docMk/>
      </pc:docMkLst>
      <pc:sldChg chg="modSp">
        <pc:chgData name="Guest User" userId="S::urn:spo:tenantanon#03a07f49-18a1-4109-9621-cb3b0f50f3aa::" providerId="AD" clId="Web-{854E64FA-3140-A392-277F-DF9DC934395D}" dt="2026-09-23T16:47:08.055" v="10" actId="20577"/>
        <pc:sldMkLst>
          <pc:docMk/>
          <pc:sldMk cId="699449328" sldId="271"/>
        </pc:sldMkLst>
        <pc:spChg chg="mod">
          <ac:chgData name="Guest User" userId="S::urn:spo:tenantanon#03a07f49-18a1-4109-9621-cb3b0f50f3aa::" providerId="AD" clId="Web-{854E64FA-3140-A392-277F-DF9DC934395D}" dt="2026-09-23T16:47:08.055" v="10" actId="20577"/>
          <ac:spMkLst>
            <pc:docMk/>
            <pc:sldMk cId="699449328" sldId="271"/>
            <ac:spMk id="139" creationId="{639F5F15-BB71-6F46-7E64-95E181CFF6A2}"/>
          </ac:spMkLst>
        </pc:spChg>
      </pc:sldChg>
      <pc:sldChg chg="modSp">
        <pc:chgData name="Guest User" userId="S::urn:spo:tenantanon#03a07f49-18a1-4109-9621-cb3b0f50f3aa::" providerId="AD" clId="Web-{854E64FA-3140-A392-277F-DF9DC934395D}" dt="2026-09-23T17:02:28.605" v="185" actId="20577"/>
        <pc:sldMkLst>
          <pc:docMk/>
          <pc:sldMk cId="3652971447" sldId="278"/>
        </pc:sldMkLst>
        <pc:spChg chg="mod">
          <ac:chgData name="Guest User" userId="S::urn:spo:tenantanon#03a07f49-18a1-4109-9621-cb3b0f50f3aa::" providerId="AD" clId="Web-{854E64FA-3140-A392-277F-DF9DC934395D}" dt="2026-09-23T17:02:28.605" v="185" actId="20577"/>
          <ac:spMkLst>
            <pc:docMk/>
            <pc:sldMk cId="3652971447" sldId="278"/>
            <ac:spMk id="139" creationId="{B58C39B4-C71E-6E4B-74E6-1F8166573357}"/>
          </ac:spMkLst>
        </pc:spChg>
      </pc:sldChg>
      <pc:sldChg chg="addSp delSp modSp">
        <pc:chgData name="Guest User" userId="S::urn:spo:tenantanon#03a07f49-18a1-4109-9621-cb3b0f50f3aa::" providerId="AD" clId="Web-{854E64FA-3140-A392-277F-DF9DC934395D}" dt="2026-09-23T16:55:46.729" v="150" actId="20577"/>
        <pc:sldMkLst>
          <pc:docMk/>
          <pc:sldMk cId="1616786392" sldId="286"/>
        </pc:sldMkLst>
        <pc:spChg chg="mod">
          <ac:chgData name="Guest User" userId="S::urn:spo:tenantanon#03a07f49-18a1-4109-9621-cb3b0f50f3aa::" providerId="AD" clId="Web-{854E64FA-3140-A392-277F-DF9DC934395D}" dt="2026-09-23T16:55:46.729" v="150" actId="20577"/>
          <ac:spMkLst>
            <pc:docMk/>
            <pc:sldMk cId="1616786392" sldId="286"/>
            <ac:spMk id="139" creationId="{F714DFB2-8664-5060-7DB5-21CD9145300F}"/>
          </ac:spMkLst>
        </pc:spChg>
      </pc:sldChg>
      <pc:sldChg chg="modSp">
        <pc:chgData name="Guest User" userId="S::urn:spo:tenantanon#03a07f49-18a1-4109-9621-cb3b0f50f3aa::" providerId="AD" clId="Web-{854E64FA-3140-A392-277F-DF9DC934395D}" dt="2026-09-23T17:02:57.090" v="229" actId="20577"/>
        <pc:sldMkLst>
          <pc:docMk/>
          <pc:sldMk cId="397057131" sldId="289"/>
        </pc:sldMkLst>
        <pc:spChg chg="mod">
          <ac:chgData name="Guest User" userId="S::urn:spo:tenantanon#03a07f49-18a1-4109-9621-cb3b0f50f3aa::" providerId="AD" clId="Web-{854E64FA-3140-A392-277F-DF9DC934395D}" dt="2026-09-23T17:02:57.090" v="229" actId="20577"/>
          <ac:spMkLst>
            <pc:docMk/>
            <pc:sldMk cId="397057131" sldId="289"/>
            <ac:spMk id="139" creationId="{569E83CB-1A1E-05BF-B7C3-F227C6E17FC7}"/>
          </ac:spMkLst>
        </pc:spChg>
      </pc:sldChg>
      <pc:sldChg chg="addSp delSp modSp add replId">
        <pc:chgData name="Guest User" userId="S::urn:spo:tenantanon#03a07f49-18a1-4109-9621-cb3b0f50f3aa::" providerId="AD" clId="Web-{854E64FA-3140-A392-277F-DF9DC934395D}" dt="2026-09-23T17:05:13.465" v="313" actId="20577"/>
        <pc:sldMkLst>
          <pc:docMk/>
          <pc:sldMk cId="1004548574" sldId="312"/>
        </pc:sldMkLst>
        <pc:spChg chg="mod">
          <ac:chgData name="Guest User" userId="S::urn:spo:tenantanon#03a07f49-18a1-4109-9621-cb3b0f50f3aa::" providerId="AD" clId="Web-{854E64FA-3140-A392-277F-DF9DC934395D}" dt="2026-09-23T17:05:13.465" v="313" actId="20577"/>
          <ac:spMkLst>
            <pc:docMk/>
            <pc:sldMk cId="1004548574" sldId="312"/>
            <ac:spMk id="139" creationId="{1D6A3A30-BC18-7A26-A109-866BE7981D18}"/>
          </ac:spMkLst>
        </pc:spChg>
        <pc:graphicFrameChg chg="add mod modGraphic">
          <ac:chgData name="Guest User" userId="S::urn:spo:tenantanon#03a07f49-18a1-4109-9621-cb3b0f50f3aa::" providerId="AD" clId="Web-{854E64FA-3140-A392-277F-DF9DC934395D}" dt="2026-09-23T17:04:27.309" v="244" actId="1076"/>
          <ac:graphicFrameMkLst>
            <pc:docMk/>
            <pc:sldMk cId="1004548574" sldId="312"/>
            <ac:graphicFrameMk id="8" creationId="{2158AE16-C107-C826-2C46-72BF66CB6F59}"/>
          </ac:graphicFrameMkLst>
        </pc:graphicFrameChg>
      </pc:sldChg>
      <pc:sldChg chg="modSp add replId">
        <pc:chgData name="Guest User" userId="S::urn:spo:tenantanon#03a07f49-18a1-4109-9621-cb3b0f50f3aa::" providerId="AD" clId="Web-{854E64FA-3140-A392-277F-DF9DC934395D}" dt="2026-09-23T17:03:10.855" v="232" actId="20577"/>
        <pc:sldMkLst>
          <pc:docMk/>
          <pc:sldMk cId="253876143" sldId="313"/>
        </pc:sldMkLst>
        <pc:spChg chg="mod">
          <ac:chgData name="Guest User" userId="S::urn:spo:tenantanon#03a07f49-18a1-4109-9621-cb3b0f50f3aa::" providerId="AD" clId="Web-{854E64FA-3140-A392-277F-DF9DC934395D}" dt="2026-09-23T17:03:10.855" v="232" actId="20577"/>
          <ac:spMkLst>
            <pc:docMk/>
            <pc:sldMk cId="253876143" sldId="313"/>
            <ac:spMk id="139" creationId="{3E4B4650-F244-79DD-0EFA-792E3DC5A27E}"/>
          </ac:spMkLst>
        </pc:spChg>
      </pc:sldChg>
    </pc:docChg>
  </pc:docChgLst>
  <pc:docChgLst>
    <pc:chgData name="Guest User" userId="S::urn:spo:tenantanon#03a07f49-18a1-4109-9621-cb3b0f50f3aa::" providerId="AD" clId="Web-{39DA5DBE-CBCB-6883-A23F-82F2CDD7D36F}"/>
    <pc:docChg chg="modSld">
      <pc:chgData name="Guest User" userId="S::urn:spo:tenantanon#03a07f49-18a1-4109-9621-cb3b0f50f3aa::" providerId="AD" clId="Web-{39DA5DBE-CBCB-6883-A23F-82F2CDD7D36F}" dt="2026-09-23T18:44:21.149" v="301" actId="20577"/>
      <pc:docMkLst>
        <pc:docMk/>
      </pc:docMkLst>
      <pc:sldChg chg="modSp">
        <pc:chgData name="Guest User" userId="S::urn:spo:tenantanon#03a07f49-18a1-4109-9621-cb3b0f50f3aa::" providerId="AD" clId="Web-{39DA5DBE-CBCB-6883-A23F-82F2CDD7D36F}" dt="2026-09-23T18:21:38.329" v="72" actId="20577"/>
        <pc:sldMkLst>
          <pc:docMk/>
          <pc:sldMk cId="699449328" sldId="271"/>
        </pc:sldMkLst>
        <pc:spChg chg="mod">
          <ac:chgData name="Guest User" userId="S::urn:spo:tenantanon#03a07f49-18a1-4109-9621-cb3b0f50f3aa::" providerId="AD" clId="Web-{39DA5DBE-CBCB-6883-A23F-82F2CDD7D36F}" dt="2026-09-23T18:21:38.329" v="72" actId="20577"/>
          <ac:spMkLst>
            <pc:docMk/>
            <pc:sldMk cId="699449328" sldId="271"/>
            <ac:spMk id="139" creationId="{639F5F15-BB71-6F46-7E64-95E181CFF6A2}"/>
          </ac:spMkLst>
        </pc:spChg>
      </pc:sldChg>
      <pc:sldChg chg="modSp">
        <pc:chgData name="Guest User" userId="S::urn:spo:tenantanon#03a07f49-18a1-4109-9621-cb3b0f50f3aa::" providerId="AD" clId="Web-{39DA5DBE-CBCB-6883-A23F-82F2CDD7D36F}" dt="2026-09-23T18:26:01.268" v="82" actId="20577"/>
        <pc:sldMkLst>
          <pc:docMk/>
          <pc:sldMk cId="3652971447" sldId="278"/>
        </pc:sldMkLst>
        <pc:spChg chg="mod">
          <ac:chgData name="Guest User" userId="S::urn:spo:tenantanon#03a07f49-18a1-4109-9621-cb3b0f50f3aa::" providerId="AD" clId="Web-{39DA5DBE-CBCB-6883-A23F-82F2CDD7D36F}" dt="2026-09-23T18:26:01.268" v="82" actId="20577"/>
          <ac:spMkLst>
            <pc:docMk/>
            <pc:sldMk cId="3652971447" sldId="278"/>
            <ac:spMk id="139" creationId="{B58C39B4-C71E-6E4B-74E6-1F8166573357}"/>
          </ac:spMkLst>
        </pc:spChg>
      </pc:sldChg>
      <pc:sldChg chg="modSp">
        <pc:chgData name="Guest User" userId="S::urn:spo:tenantanon#03a07f49-18a1-4109-9621-cb3b0f50f3aa::" providerId="AD" clId="Web-{39DA5DBE-CBCB-6883-A23F-82F2CDD7D36F}" dt="2026-09-23T18:23:50.830" v="74" actId="20577"/>
        <pc:sldMkLst>
          <pc:docMk/>
          <pc:sldMk cId="1616786392" sldId="286"/>
        </pc:sldMkLst>
        <pc:spChg chg="mod">
          <ac:chgData name="Guest User" userId="S::urn:spo:tenantanon#03a07f49-18a1-4109-9621-cb3b0f50f3aa::" providerId="AD" clId="Web-{39DA5DBE-CBCB-6883-A23F-82F2CDD7D36F}" dt="2026-09-23T18:23:50.830" v="74" actId="20577"/>
          <ac:spMkLst>
            <pc:docMk/>
            <pc:sldMk cId="1616786392" sldId="286"/>
            <ac:spMk id="139" creationId="{F714DFB2-8664-5060-7DB5-21CD9145300F}"/>
          </ac:spMkLst>
        </pc:spChg>
      </pc:sldChg>
      <pc:sldChg chg="modSp">
        <pc:chgData name="Guest User" userId="S::urn:spo:tenantanon#03a07f49-18a1-4109-9621-cb3b0f50f3aa::" providerId="AD" clId="Web-{39DA5DBE-CBCB-6883-A23F-82F2CDD7D36F}" dt="2026-09-23T18:29:45.019" v="107" actId="20577"/>
        <pc:sldMkLst>
          <pc:docMk/>
          <pc:sldMk cId="397057131" sldId="289"/>
        </pc:sldMkLst>
        <pc:spChg chg="mod">
          <ac:chgData name="Guest User" userId="S::urn:spo:tenantanon#03a07f49-18a1-4109-9621-cb3b0f50f3aa::" providerId="AD" clId="Web-{39DA5DBE-CBCB-6883-A23F-82F2CDD7D36F}" dt="2026-09-23T18:29:45.019" v="107" actId="20577"/>
          <ac:spMkLst>
            <pc:docMk/>
            <pc:sldMk cId="397057131" sldId="289"/>
            <ac:spMk id="139" creationId="{569E83CB-1A1E-05BF-B7C3-F227C6E17FC7}"/>
          </ac:spMkLst>
        </pc:spChg>
      </pc:sldChg>
      <pc:sldChg chg="modSp">
        <pc:chgData name="Guest User" userId="S::urn:spo:tenantanon#03a07f49-18a1-4109-9621-cb3b0f50f3aa::" providerId="AD" clId="Web-{39DA5DBE-CBCB-6883-A23F-82F2CDD7D36F}" dt="2026-09-23T18:42:03.445" v="206" actId="20577"/>
        <pc:sldMkLst>
          <pc:docMk/>
          <pc:sldMk cId="1940261138" sldId="290"/>
        </pc:sldMkLst>
        <pc:spChg chg="mod">
          <ac:chgData name="Guest User" userId="S::urn:spo:tenantanon#03a07f49-18a1-4109-9621-cb3b0f50f3aa::" providerId="AD" clId="Web-{39DA5DBE-CBCB-6883-A23F-82F2CDD7D36F}" dt="2026-09-23T18:42:03.445" v="206" actId="20577"/>
          <ac:spMkLst>
            <pc:docMk/>
            <pc:sldMk cId="1940261138" sldId="290"/>
            <ac:spMk id="139" creationId="{E2AB3033-DB59-6F24-3606-A52FB16ED95F}"/>
          </ac:spMkLst>
        </pc:spChg>
      </pc:sldChg>
      <pc:sldChg chg="modSp">
        <pc:chgData name="Guest User" userId="S::urn:spo:tenantanon#03a07f49-18a1-4109-9621-cb3b0f50f3aa::" providerId="AD" clId="Web-{39DA5DBE-CBCB-6883-A23F-82F2CDD7D36F}" dt="2026-09-23T18:44:21.149" v="301" actId="20577"/>
        <pc:sldMkLst>
          <pc:docMk/>
          <pc:sldMk cId="3132159346" sldId="292"/>
        </pc:sldMkLst>
        <pc:spChg chg="mod">
          <ac:chgData name="Guest User" userId="S::urn:spo:tenantanon#03a07f49-18a1-4109-9621-cb3b0f50f3aa::" providerId="AD" clId="Web-{39DA5DBE-CBCB-6883-A23F-82F2CDD7D36F}" dt="2026-09-23T18:44:21.149" v="301" actId="20577"/>
          <ac:spMkLst>
            <pc:docMk/>
            <pc:sldMk cId="3132159346" sldId="292"/>
            <ac:spMk id="139" creationId="{FA4DD23A-54AD-60EB-53B8-5BCD7EDA0A07}"/>
          </ac:spMkLst>
        </pc:spChg>
      </pc:sldChg>
      <pc:sldChg chg="modSp modNotes">
        <pc:chgData name="Guest User" userId="S::urn:spo:tenantanon#03a07f49-18a1-4109-9621-cb3b0f50f3aa::" providerId="AD" clId="Web-{39DA5DBE-CBCB-6883-A23F-82F2CDD7D36F}" dt="2026-09-23T18:38:46.897" v="171"/>
        <pc:sldMkLst>
          <pc:docMk/>
          <pc:sldMk cId="3054219669" sldId="311"/>
        </pc:sldMkLst>
        <pc:spChg chg="mod">
          <ac:chgData name="Guest User" userId="S::urn:spo:tenantanon#03a07f49-18a1-4109-9621-cb3b0f50f3aa::" providerId="AD" clId="Web-{39DA5DBE-CBCB-6883-A23F-82F2CDD7D36F}" dt="2026-09-23T18:38:45.850" v="169" actId="20577"/>
          <ac:spMkLst>
            <pc:docMk/>
            <pc:sldMk cId="3054219669" sldId="311"/>
            <ac:spMk id="139" creationId="{4C59036E-D653-A1F9-F7C3-C1DBB3E4076E}"/>
          </ac:spMkLst>
        </pc:spChg>
      </pc:sldChg>
      <pc:sldChg chg="modSp">
        <pc:chgData name="Guest User" userId="S::urn:spo:tenantanon#03a07f49-18a1-4109-9621-cb3b0f50f3aa::" providerId="AD" clId="Web-{39DA5DBE-CBCB-6883-A23F-82F2CDD7D36F}" dt="2026-09-23T18:24:48.861" v="77" actId="20577"/>
        <pc:sldMkLst>
          <pc:docMk/>
          <pc:sldMk cId="1004548574" sldId="312"/>
        </pc:sldMkLst>
        <pc:spChg chg="mod">
          <ac:chgData name="Guest User" userId="S::urn:spo:tenantanon#03a07f49-18a1-4109-9621-cb3b0f50f3aa::" providerId="AD" clId="Web-{39DA5DBE-CBCB-6883-A23F-82F2CDD7D36F}" dt="2026-09-23T18:24:48.861" v="77" actId="20577"/>
          <ac:spMkLst>
            <pc:docMk/>
            <pc:sldMk cId="1004548574" sldId="312"/>
            <ac:spMk id="139" creationId="{1D6A3A30-BC18-7A26-A109-866BE7981D18}"/>
          </ac:spMkLst>
        </pc:spChg>
      </pc:sldChg>
      <pc:sldChg chg="modSp">
        <pc:chgData name="Guest User" userId="S::urn:spo:tenantanon#03a07f49-18a1-4109-9621-cb3b0f50f3aa::" providerId="AD" clId="Web-{39DA5DBE-CBCB-6883-A23F-82F2CDD7D36F}" dt="2026-09-23T18:40:09.022" v="175" actId="20577"/>
        <pc:sldMkLst>
          <pc:docMk/>
          <pc:sldMk cId="253876143" sldId="313"/>
        </pc:sldMkLst>
        <pc:spChg chg="mod">
          <ac:chgData name="Guest User" userId="S::urn:spo:tenantanon#03a07f49-18a1-4109-9621-cb3b0f50f3aa::" providerId="AD" clId="Web-{39DA5DBE-CBCB-6883-A23F-82F2CDD7D36F}" dt="2026-09-23T18:40:09.022" v="175" actId="20577"/>
          <ac:spMkLst>
            <pc:docMk/>
            <pc:sldMk cId="253876143" sldId="313"/>
            <ac:spMk id="139" creationId="{3E4B4650-F244-79DD-0EFA-792E3DC5A27E}"/>
          </ac:spMkLst>
        </pc:spChg>
      </pc:sldChg>
    </pc:docChg>
  </pc:docChgLst>
  <pc:docChgLst>
    <pc:chgData name="Guest User" userId="S::urn:spo:tenantanon#03a07f49-18a1-4109-9621-cb3b0f50f3aa::" providerId="AD" clId="Web-{8841203A-2AB9-8B3D-50BD-568667F1F778}"/>
    <pc:docChg chg="addSld modSld">
      <pc:chgData name="Guest User" userId="S::urn:spo:tenantanon#03a07f49-18a1-4109-9621-cb3b0f50f3aa::" providerId="AD" clId="Web-{8841203A-2AB9-8B3D-50BD-568667F1F778}" dt="2026-09-23T16:28:47.264" v="188" actId="20577"/>
      <pc:docMkLst>
        <pc:docMk/>
      </pc:docMkLst>
      <pc:sldChg chg="modSp">
        <pc:chgData name="Guest User" userId="S::urn:spo:tenantanon#03a07f49-18a1-4109-9621-cb3b0f50f3aa::" providerId="AD" clId="Web-{8841203A-2AB9-8B3D-50BD-568667F1F778}" dt="2026-09-23T16:22:01.858" v="113" actId="20577"/>
        <pc:sldMkLst>
          <pc:docMk/>
          <pc:sldMk cId="699449328" sldId="271"/>
        </pc:sldMkLst>
        <pc:spChg chg="mod">
          <ac:chgData name="Guest User" userId="S::urn:spo:tenantanon#03a07f49-18a1-4109-9621-cb3b0f50f3aa::" providerId="AD" clId="Web-{8841203A-2AB9-8B3D-50BD-568667F1F778}" dt="2026-09-23T16:22:01.858" v="113" actId="20577"/>
          <ac:spMkLst>
            <pc:docMk/>
            <pc:sldMk cId="699449328" sldId="271"/>
            <ac:spMk id="139" creationId="{639F5F15-BB71-6F46-7E64-95E181CFF6A2}"/>
          </ac:spMkLst>
        </pc:spChg>
      </pc:sldChg>
      <pc:sldChg chg="modSp">
        <pc:chgData name="Guest User" userId="S::urn:spo:tenantanon#03a07f49-18a1-4109-9621-cb3b0f50f3aa::" providerId="AD" clId="Web-{8841203A-2AB9-8B3D-50BD-568667F1F778}" dt="2026-09-23T16:26:45.873" v="136" actId="20577"/>
        <pc:sldMkLst>
          <pc:docMk/>
          <pc:sldMk cId="1383540342" sldId="277"/>
        </pc:sldMkLst>
        <pc:spChg chg="mod">
          <ac:chgData name="Guest User" userId="S::urn:spo:tenantanon#03a07f49-18a1-4109-9621-cb3b0f50f3aa::" providerId="AD" clId="Web-{8841203A-2AB9-8B3D-50BD-568667F1F778}" dt="2026-09-23T16:26:45.873" v="136" actId="20577"/>
          <ac:spMkLst>
            <pc:docMk/>
            <pc:sldMk cId="1383540342" sldId="277"/>
            <ac:spMk id="139" creationId="{F36A66A1-3BBA-2B06-7BA5-8BE6AC41D6D1}"/>
          </ac:spMkLst>
        </pc:spChg>
      </pc:sldChg>
      <pc:sldChg chg="modSp">
        <pc:chgData name="Guest User" userId="S::urn:spo:tenantanon#03a07f49-18a1-4109-9621-cb3b0f50f3aa::" providerId="AD" clId="Web-{8841203A-2AB9-8B3D-50BD-568667F1F778}" dt="2026-09-23T16:28:30.686" v="180" actId="20577"/>
        <pc:sldMkLst>
          <pc:docMk/>
          <pc:sldMk cId="397057131" sldId="289"/>
        </pc:sldMkLst>
        <pc:spChg chg="mod">
          <ac:chgData name="Guest User" userId="S::urn:spo:tenantanon#03a07f49-18a1-4109-9621-cb3b0f50f3aa::" providerId="AD" clId="Web-{8841203A-2AB9-8B3D-50BD-568667F1F778}" dt="2026-09-23T16:28:30.686" v="180" actId="20577"/>
          <ac:spMkLst>
            <pc:docMk/>
            <pc:sldMk cId="397057131" sldId="289"/>
            <ac:spMk id="139" creationId="{569E83CB-1A1E-05BF-B7C3-F227C6E17FC7}"/>
          </ac:spMkLst>
        </pc:spChg>
      </pc:sldChg>
      <pc:sldChg chg="modSp add replId">
        <pc:chgData name="Guest User" userId="S::urn:spo:tenantanon#03a07f49-18a1-4109-9621-cb3b0f50f3aa::" providerId="AD" clId="Web-{8841203A-2AB9-8B3D-50BD-568667F1F778}" dt="2026-09-23T16:28:47.264" v="188" actId="20577"/>
        <pc:sldMkLst>
          <pc:docMk/>
          <pc:sldMk cId="3054219669" sldId="311"/>
        </pc:sldMkLst>
        <pc:spChg chg="mod">
          <ac:chgData name="Guest User" userId="S::urn:spo:tenantanon#03a07f49-18a1-4109-9621-cb3b0f50f3aa::" providerId="AD" clId="Web-{8841203A-2AB9-8B3D-50BD-568667F1F778}" dt="2026-09-23T16:28:47.264" v="188" actId="20577"/>
          <ac:spMkLst>
            <pc:docMk/>
            <pc:sldMk cId="3054219669" sldId="311"/>
            <ac:spMk id="139" creationId="{4C59036E-D653-A1F9-F7C3-C1DBB3E4076E}"/>
          </ac:spMkLst>
        </pc:spChg>
      </pc:sldChg>
    </pc:docChg>
  </pc:docChgLst>
  <pc:docChgLst>
    <pc:chgData name="Guest User" userId="S::urn:spo:tenantanon#03a07f49-18a1-4109-9621-cb3b0f50f3aa::" providerId="AD" clId="Web-{00000000-0000-0000-0000-000000000000}"/>
    <pc:docChg chg="modSld">
      <pc:chgData name="Guest User" userId="S::urn:spo:tenantanon#03a07f49-18a1-4109-9621-cb3b0f50f3aa::" providerId="AD" clId="Web-{00000000-0000-0000-0000-000000000000}" dt="2026-09-23T17:08:16.689" v="1" actId="20577"/>
      <pc:docMkLst>
        <pc:docMk/>
      </pc:docMkLst>
      <pc:sldChg chg="modSp">
        <pc:chgData name="Guest User" userId="S::urn:spo:tenantanon#03a07f49-18a1-4109-9621-cb3b0f50f3aa::" providerId="AD" clId="Web-{00000000-0000-0000-0000-000000000000}" dt="2026-09-23T17:08:16.689" v="1" actId="20577"/>
        <pc:sldMkLst>
          <pc:docMk/>
          <pc:sldMk cId="3054219669" sldId="311"/>
        </pc:sldMkLst>
        <pc:spChg chg="mod">
          <ac:chgData name="Guest User" userId="S::urn:spo:tenantanon#03a07f49-18a1-4109-9621-cb3b0f50f3aa::" providerId="AD" clId="Web-{00000000-0000-0000-0000-000000000000}" dt="2026-09-23T17:08:16.689" v="1" actId="20577"/>
          <ac:spMkLst>
            <pc:docMk/>
            <pc:sldMk cId="3054219669" sldId="311"/>
            <ac:spMk id="139" creationId="{4C59036E-D653-A1F9-F7C3-C1DBB3E4076E}"/>
          </ac:spMkLst>
        </pc:spChg>
      </pc:sldChg>
    </pc:docChg>
  </pc:docChgLst>
  <pc:docChgLst>
    <pc:chgData name="Mark Tanner" userId="7639feaa-143e-4f4e-b5e7-f7d8061ae629" providerId="ADAL" clId="{6659F499-EE1F-495D-932C-993B3B6DF1D1}"/>
    <pc:docChg chg="custSel addSld delSld modSld sldOrd">
      <pc:chgData name="Mark Tanner" userId="7639feaa-143e-4f4e-b5e7-f7d8061ae629" providerId="ADAL" clId="{6659F499-EE1F-495D-932C-993B3B6DF1D1}" dt="2026-09-25T20:28:06.104" v="73"/>
      <pc:docMkLst>
        <pc:docMk/>
      </pc:docMkLst>
      <pc:sldChg chg="modSp mod">
        <pc:chgData name="Mark Tanner" userId="7639feaa-143e-4f4e-b5e7-f7d8061ae629" providerId="ADAL" clId="{6659F499-EE1F-495D-932C-993B3B6DF1D1}" dt="2026-09-24T15:17:15.027" v="72" actId="20577"/>
        <pc:sldMkLst>
          <pc:docMk/>
          <pc:sldMk cId="1106765694" sldId="272"/>
        </pc:sldMkLst>
        <pc:spChg chg="mod">
          <ac:chgData name="Mark Tanner" userId="7639feaa-143e-4f4e-b5e7-f7d8061ae629" providerId="ADAL" clId="{6659F499-EE1F-495D-932C-993B3B6DF1D1}" dt="2026-09-24T15:17:15.027" v="72" actId="20577"/>
          <ac:spMkLst>
            <pc:docMk/>
            <pc:sldMk cId="1106765694" sldId="272"/>
            <ac:spMk id="139" creationId="{35AC71F4-9D9F-96B9-E4A8-6989C28F24CD}"/>
          </ac:spMkLst>
        </pc:spChg>
      </pc:sldChg>
      <pc:sldChg chg="modSp mod">
        <pc:chgData name="Mark Tanner" userId="7639feaa-143e-4f4e-b5e7-f7d8061ae629" providerId="ADAL" clId="{6659F499-EE1F-495D-932C-993B3B6DF1D1}" dt="2026-09-23T20:47:54.129" v="66" actId="20577"/>
        <pc:sldMkLst>
          <pc:docMk/>
          <pc:sldMk cId="3505509989" sldId="276"/>
        </pc:sldMkLst>
        <pc:spChg chg="mod">
          <ac:chgData name="Mark Tanner" userId="7639feaa-143e-4f4e-b5e7-f7d8061ae629" providerId="ADAL" clId="{6659F499-EE1F-495D-932C-993B3B6DF1D1}" dt="2026-09-23T20:47:54.129" v="66" actId="20577"/>
          <ac:spMkLst>
            <pc:docMk/>
            <pc:sldMk cId="3505509989" sldId="276"/>
            <ac:spMk id="139" creationId="{2012A422-19AA-A9F0-E2E2-8B93A158D576}"/>
          </ac:spMkLst>
        </pc:spChg>
      </pc:sldChg>
      <pc:sldChg chg="addSp modSp">
        <pc:chgData name="Mark Tanner" userId="7639feaa-143e-4f4e-b5e7-f7d8061ae629" providerId="ADAL" clId="{6659F499-EE1F-495D-932C-993B3B6DF1D1}" dt="2026-09-23T18:36:25.437" v="40"/>
        <pc:sldMkLst>
          <pc:docMk/>
          <pc:sldMk cId="3652971447" sldId="278"/>
        </pc:sldMkLst>
      </pc:sldChg>
      <pc:sldChg chg="modSp add">
        <pc:chgData name="Mark Tanner" userId="7639feaa-143e-4f4e-b5e7-f7d8061ae629" providerId="ADAL" clId="{6659F499-EE1F-495D-932C-993B3B6DF1D1}" dt="2026-09-21T19:03:37.600" v="1"/>
        <pc:sldMkLst>
          <pc:docMk/>
          <pc:sldMk cId="2496712476" sldId="293"/>
        </pc:sldMkLst>
        <pc:spChg chg="mod">
          <ac:chgData name="Mark Tanner" userId="7639feaa-143e-4f4e-b5e7-f7d8061ae629" providerId="ADAL" clId="{6659F499-EE1F-495D-932C-993B3B6DF1D1}" dt="2026-09-21T19:03:37.600" v="1"/>
          <ac:spMkLst>
            <pc:docMk/>
            <pc:sldMk cId="2496712476" sldId="293"/>
            <ac:spMk id="139" creationId="{D55D802C-C701-E85A-F28F-40CFD5EB4615}"/>
          </ac:spMkLst>
        </pc:spChg>
      </pc:sldChg>
      <pc:sldChg chg="modSp add">
        <pc:chgData name="Mark Tanner" userId="7639feaa-143e-4f4e-b5e7-f7d8061ae629" providerId="ADAL" clId="{6659F499-EE1F-495D-932C-993B3B6DF1D1}" dt="2026-09-21T19:05:55.680" v="3"/>
        <pc:sldMkLst>
          <pc:docMk/>
          <pc:sldMk cId="3342816564" sldId="294"/>
        </pc:sldMkLst>
        <pc:spChg chg="mod">
          <ac:chgData name="Mark Tanner" userId="7639feaa-143e-4f4e-b5e7-f7d8061ae629" providerId="ADAL" clId="{6659F499-EE1F-495D-932C-993B3B6DF1D1}" dt="2026-09-21T19:05:55.680" v="3"/>
          <ac:spMkLst>
            <pc:docMk/>
            <pc:sldMk cId="3342816564" sldId="294"/>
            <ac:spMk id="139" creationId="{A62CC468-1BD1-C2A0-E887-706F59C0FC4D}"/>
          </ac:spMkLst>
        </pc:spChg>
      </pc:sldChg>
      <pc:sldChg chg="addSp modSp add">
        <pc:chgData name="Mark Tanner" userId="7639feaa-143e-4f4e-b5e7-f7d8061ae629" providerId="ADAL" clId="{6659F499-EE1F-495D-932C-993B3B6DF1D1}" dt="2026-09-21T19:08:19.360" v="8"/>
        <pc:sldMkLst>
          <pc:docMk/>
          <pc:sldMk cId="349600378" sldId="295"/>
        </pc:sldMkLst>
        <pc:spChg chg="add mod">
          <ac:chgData name="Mark Tanner" userId="7639feaa-143e-4f4e-b5e7-f7d8061ae629" providerId="ADAL" clId="{6659F499-EE1F-495D-932C-993B3B6DF1D1}" dt="2026-09-21T19:07:32.820" v="6"/>
          <ac:spMkLst>
            <pc:docMk/>
            <pc:sldMk cId="349600378" sldId="295"/>
            <ac:spMk id="3" creationId="{737849DA-0BD3-E0FA-0DDA-CA70232496C8}"/>
          </ac:spMkLst>
        </pc:spChg>
        <pc:spChg chg="add mod">
          <ac:chgData name="Mark Tanner" userId="7639feaa-143e-4f4e-b5e7-f7d8061ae629" providerId="ADAL" clId="{6659F499-EE1F-495D-932C-993B3B6DF1D1}" dt="2026-09-21T19:08:19.360" v="8"/>
          <ac:spMkLst>
            <pc:docMk/>
            <pc:sldMk cId="349600378" sldId="295"/>
            <ac:spMk id="6" creationId="{26986C2E-B966-028D-BA54-4813A4E5E184}"/>
          </ac:spMkLst>
        </pc:spChg>
        <pc:spChg chg="mod">
          <ac:chgData name="Mark Tanner" userId="7639feaa-143e-4f4e-b5e7-f7d8061ae629" providerId="ADAL" clId="{6659F499-EE1F-495D-932C-993B3B6DF1D1}" dt="2026-09-21T19:07:17.344" v="5"/>
          <ac:spMkLst>
            <pc:docMk/>
            <pc:sldMk cId="349600378" sldId="295"/>
            <ac:spMk id="139" creationId="{C629ADB6-130D-2E0F-3E65-EE5B214276FA}"/>
          </ac:spMkLst>
        </pc:spChg>
      </pc:sldChg>
      <pc:sldChg chg="modSp add">
        <pc:chgData name="Mark Tanner" userId="7639feaa-143e-4f4e-b5e7-f7d8061ae629" providerId="ADAL" clId="{6659F499-EE1F-495D-932C-993B3B6DF1D1}" dt="2026-09-21T19:10:43.927" v="10"/>
        <pc:sldMkLst>
          <pc:docMk/>
          <pc:sldMk cId="474325157" sldId="296"/>
        </pc:sldMkLst>
        <pc:spChg chg="mod">
          <ac:chgData name="Mark Tanner" userId="7639feaa-143e-4f4e-b5e7-f7d8061ae629" providerId="ADAL" clId="{6659F499-EE1F-495D-932C-993B3B6DF1D1}" dt="2026-09-21T19:10:43.927" v="10"/>
          <ac:spMkLst>
            <pc:docMk/>
            <pc:sldMk cId="474325157" sldId="296"/>
            <ac:spMk id="139" creationId="{731FC836-D37A-01AA-3875-35D6FAEAC2DB}"/>
          </ac:spMkLst>
        </pc:spChg>
      </pc:sldChg>
      <pc:sldChg chg="modSp add">
        <pc:chgData name="Mark Tanner" userId="7639feaa-143e-4f4e-b5e7-f7d8061ae629" providerId="ADAL" clId="{6659F499-EE1F-495D-932C-993B3B6DF1D1}" dt="2026-09-21T19:12:02.012" v="12"/>
        <pc:sldMkLst>
          <pc:docMk/>
          <pc:sldMk cId="2875150439" sldId="297"/>
        </pc:sldMkLst>
        <pc:spChg chg="mod">
          <ac:chgData name="Mark Tanner" userId="7639feaa-143e-4f4e-b5e7-f7d8061ae629" providerId="ADAL" clId="{6659F499-EE1F-495D-932C-993B3B6DF1D1}" dt="2026-09-21T19:12:02.012" v="12"/>
          <ac:spMkLst>
            <pc:docMk/>
            <pc:sldMk cId="2875150439" sldId="297"/>
            <ac:spMk id="139" creationId="{97ABC36A-1EA8-75CF-4607-E9A5D9506A06}"/>
          </ac:spMkLst>
        </pc:spChg>
      </pc:sldChg>
      <pc:sldChg chg="addSp modSp add">
        <pc:chgData name="Mark Tanner" userId="7639feaa-143e-4f4e-b5e7-f7d8061ae629" providerId="ADAL" clId="{6659F499-EE1F-495D-932C-993B3B6DF1D1}" dt="2026-09-21T21:36:03.405" v="38" actId="767"/>
        <pc:sldMkLst>
          <pc:docMk/>
          <pc:sldMk cId="171777046" sldId="298"/>
        </pc:sldMkLst>
        <pc:spChg chg="add mod">
          <ac:chgData name="Mark Tanner" userId="7639feaa-143e-4f4e-b5e7-f7d8061ae629" providerId="ADAL" clId="{6659F499-EE1F-495D-932C-993B3B6DF1D1}" dt="2026-09-21T21:36:03.405" v="38" actId="767"/>
          <ac:spMkLst>
            <pc:docMk/>
            <pc:sldMk cId="171777046" sldId="298"/>
            <ac:spMk id="3" creationId="{126AEC22-C354-AA2F-AE86-40C0318B8AB6}"/>
          </ac:spMkLst>
        </pc:spChg>
        <pc:spChg chg="mod">
          <ac:chgData name="Mark Tanner" userId="7639feaa-143e-4f4e-b5e7-f7d8061ae629" providerId="ADAL" clId="{6659F499-EE1F-495D-932C-993B3B6DF1D1}" dt="2026-09-21T19:12:56.256" v="14"/>
          <ac:spMkLst>
            <pc:docMk/>
            <pc:sldMk cId="171777046" sldId="298"/>
            <ac:spMk id="139" creationId="{4B0DCE82-9543-2D50-D415-7065BFE476C4}"/>
          </ac:spMkLst>
        </pc:spChg>
      </pc:sldChg>
      <pc:sldChg chg="modSp add">
        <pc:chgData name="Mark Tanner" userId="7639feaa-143e-4f4e-b5e7-f7d8061ae629" providerId="ADAL" clId="{6659F499-EE1F-495D-932C-993B3B6DF1D1}" dt="2026-09-21T19:13:58.733" v="17"/>
        <pc:sldMkLst>
          <pc:docMk/>
          <pc:sldMk cId="3119955538" sldId="299"/>
        </pc:sldMkLst>
        <pc:spChg chg="mod">
          <ac:chgData name="Mark Tanner" userId="7639feaa-143e-4f4e-b5e7-f7d8061ae629" providerId="ADAL" clId="{6659F499-EE1F-495D-932C-993B3B6DF1D1}" dt="2026-09-21T19:13:58.733" v="17"/>
          <ac:spMkLst>
            <pc:docMk/>
            <pc:sldMk cId="3119955538" sldId="299"/>
            <ac:spMk id="139" creationId="{D0082976-4387-B65A-EF68-B90507571F1D}"/>
          </ac:spMkLst>
        </pc:spChg>
      </pc:sldChg>
      <pc:sldChg chg="modSp add">
        <pc:chgData name="Mark Tanner" userId="7639feaa-143e-4f4e-b5e7-f7d8061ae629" providerId="ADAL" clId="{6659F499-EE1F-495D-932C-993B3B6DF1D1}" dt="2026-09-21T19:15:03.021" v="18"/>
        <pc:sldMkLst>
          <pc:docMk/>
          <pc:sldMk cId="713422556" sldId="300"/>
        </pc:sldMkLst>
        <pc:spChg chg="mod">
          <ac:chgData name="Mark Tanner" userId="7639feaa-143e-4f4e-b5e7-f7d8061ae629" providerId="ADAL" clId="{6659F499-EE1F-495D-932C-993B3B6DF1D1}" dt="2026-09-21T19:15:03.021" v="18"/>
          <ac:spMkLst>
            <pc:docMk/>
            <pc:sldMk cId="713422556" sldId="300"/>
            <ac:spMk id="139" creationId="{ECD9B8F1-DA65-2A0C-DB63-4AD69196C3D2}"/>
          </ac:spMkLst>
        </pc:spChg>
      </pc:sldChg>
      <pc:sldChg chg="addSp modSp add">
        <pc:chgData name="Mark Tanner" userId="7639feaa-143e-4f4e-b5e7-f7d8061ae629" providerId="ADAL" clId="{6659F499-EE1F-495D-932C-993B3B6DF1D1}" dt="2026-09-22T19:19:37.992" v="39" actId="767"/>
        <pc:sldMkLst>
          <pc:docMk/>
          <pc:sldMk cId="4210022661" sldId="301"/>
        </pc:sldMkLst>
        <pc:spChg chg="add mod">
          <ac:chgData name="Mark Tanner" userId="7639feaa-143e-4f4e-b5e7-f7d8061ae629" providerId="ADAL" clId="{6659F499-EE1F-495D-932C-993B3B6DF1D1}" dt="2026-09-22T19:19:37.992" v="39" actId="767"/>
          <ac:spMkLst>
            <pc:docMk/>
            <pc:sldMk cId="4210022661" sldId="301"/>
            <ac:spMk id="3" creationId="{B24E84CB-157E-9969-E225-20C2C23A2466}"/>
          </ac:spMkLst>
        </pc:spChg>
        <pc:spChg chg="mod">
          <ac:chgData name="Mark Tanner" userId="7639feaa-143e-4f4e-b5e7-f7d8061ae629" providerId="ADAL" clId="{6659F499-EE1F-495D-932C-993B3B6DF1D1}" dt="2026-09-21T19:16:28.574" v="20"/>
          <ac:spMkLst>
            <pc:docMk/>
            <pc:sldMk cId="4210022661" sldId="301"/>
            <ac:spMk id="139" creationId="{725C6598-B4CA-3003-DE3B-B5F3FF5DA3CD}"/>
          </ac:spMkLst>
        </pc:spChg>
      </pc:sldChg>
      <pc:sldChg chg="modSp add mod ord">
        <pc:chgData name="Mark Tanner" userId="7639feaa-143e-4f4e-b5e7-f7d8061ae629" providerId="ADAL" clId="{6659F499-EE1F-495D-932C-993B3B6DF1D1}" dt="2026-09-23T20:46:34.711" v="49"/>
        <pc:sldMkLst>
          <pc:docMk/>
          <pc:sldMk cId="441494452" sldId="302"/>
        </pc:sldMkLst>
        <pc:spChg chg="mod">
          <ac:chgData name="Mark Tanner" userId="7639feaa-143e-4f4e-b5e7-f7d8061ae629" providerId="ADAL" clId="{6659F499-EE1F-495D-932C-993B3B6DF1D1}" dt="2026-09-23T20:46:29.169" v="47" actId="20577"/>
          <ac:spMkLst>
            <pc:docMk/>
            <pc:sldMk cId="441494452" sldId="302"/>
            <ac:spMk id="138" creationId="{A76F71EE-3D9D-5A8B-31F4-99B2B3211465}"/>
          </ac:spMkLst>
        </pc:spChg>
        <pc:spChg chg="mod">
          <ac:chgData name="Mark Tanner" userId="7639feaa-143e-4f4e-b5e7-f7d8061ae629" providerId="ADAL" clId="{6659F499-EE1F-495D-932C-993B3B6DF1D1}" dt="2026-09-23T20:27:01.960" v="42"/>
          <ac:spMkLst>
            <pc:docMk/>
            <pc:sldMk cId="441494452" sldId="302"/>
            <ac:spMk id="139" creationId="{B0E485DE-B670-B770-95E6-56AF4338CBD3}"/>
          </ac:spMkLst>
        </pc:spChg>
      </pc:sldChg>
      <pc:sldChg chg="addSp modSp add mod">
        <pc:chgData name="Mark Tanner" userId="7639feaa-143e-4f4e-b5e7-f7d8061ae629" providerId="ADAL" clId="{6659F499-EE1F-495D-932C-993B3B6DF1D1}" dt="2026-09-23T20:47:00.689" v="50" actId="22"/>
        <pc:sldMkLst>
          <pc:docMk/>
          <pc:sldMk cId="2259743565" sldId="303"/>
        </pc:sldMkLst>
        <pc:spChg chg="add">
          <ac:chgData name="Mark Tanner" userId="7639feaa-143e-4f4e-b5e7-f7d8061ae629" providerId="ADAL" clId="{6659F499-EE1F-495D-932C-993B3B6DF1D1}" dt="2026-09-23T20:47:00.689" v="50" actId="22"/>
          <ac:spMkLst>
            <pc:docMk/>
            <pc:sldMk cId="2259743565" sldId="303"/>
            <ac:spMk id="6" creationId="{33F324B9-3320-2ED2-F7AB-F94944410241}"/>
          </ac:spMkLst>
        </pc:spChg>
        <pc:spChg chg="mod">
          <ac:chgData name="Mark Tanner" userId="7639feaa-143e-4f4e-b5e7-f7d8061ae629" providerId="ADAL" clId="{6659F499-EE1F-495D-932C-993B3B6DF1D1}" dt="2026-09-21T21:09:50.983" v="23"/>
          <ac:spMkLst>
            <pc:docMk/>
            <pc:sldMk cId="2259743565" sldId="303"/>
            <ac:spMk id="139" creationId="{A53F40D5-6B87-0BB5-7044-B3C4CBD68B06}"/>
          </ac:spMkLst>
        </pc:spChg>
      </pc:sldChg>
      <pc:sldChg chg="modSp add mod">
        <pc:chgData name="Mark Tanner" userId="7639feaa-143e-4f4e-b5e7-f7d8061ae629" providerId="ADAL" clId="{6659F499-EE1F-495D-932C-993B3B6DF1D1}" dt="2026-09-23T20:47:23.087" v="58" actId="27636"/>
        <pc:sldMkLst>
          <pc:docMk/>
          <pc:sldMk cId="622450463" sldId="304"/>
        </pc:sldMkLst>
        <pc:spChg chg="mod">
          <ac:chgData name="Mark Tanner" userId="7639feaa-143e-4f4e-b5e7-f7d8061ae629" providerId="ADAL" clId="{6659F499-EE1F-495D-932C-993B3B6DF1D1}" dt="2026-09-23T20:47:23.087" v="58" actId="27636"/>
          <ac:spMkLst>
            <pc:docMk/>
            <pc:sldMk cId="622450463" sldId="304"/>
            <ac:spMk id="139" creationId="{9177A34F-CFA0-A85D-DB12-6F28F5B2881F}"/>
          </ac:spMkLst>
        </pc:spChg>
      </pc:sldChg>
      <pc:sldChg chg="modSp add">
        <pc:chgData name="Mark Tanner" userId="7639feaa-143e-4f4e-b5e7-f7d8061ae629" providerId="ADAL" clId="{6659F499-EE1F-495D-932C-993B3B6DF1D1}" dt="2026-09-21T21:17:41.911" v="27"/>
        <pc:sldMkLst>
          <pc:docMk/>
          <pc:sldMk cId="4084280038" sldId="305"/>
        </pc:sldMkLst>
        <pc:spChg chg="mod">
          <ac:chgData name="Mark Tanner" userId="7639feaa-143e-4f4e-b5e7-f7d8061ae629" providerId="ADAL" clId="{6659F499-EE1F-495D-932C-993B3B6DF1D1}" dt="2026-09-21T21:17:41.911" v="27"/>
          <ac:spMkLst>
            <pc:docMk/>
            <pc:sldMk cId="4084280038" sldId="305"/>
            <ac:spMk id="139" creationId="{6FD861EA-0BA8-4733-F454-0D34A8AC4388}"/>
          </ac:spMkLst>
        </pc:spChg>
      </pc:sldChg>
      <pc:sldChg chg="addSp modSp add">
        <pc:chgData name="Mark Tanner" userId="7639feaa-143e-4f4e-b5e7-f7d8061ae629" providerId="ADAL" clId="{6659F499-EE1F-495D-932C-993B3B6DF1D1}" dt="2026-09-23T20:48:47.313" v="68"/>
        <pc:sldMkLst>
          <pc:docMk/>
          <pc:sldMk cId="835800667" sldId="306"/>
        </pc:sldMkLst>
        <pc:spChg chg="add mod">
          <ac:chgData name="Mark Tanner" userId="7639feaa-143e-4f4e-b5e7-f7d8061ae629" providerId="ADAL" clId="{6659F499-EE1F-495D-932C-993B3B6DF1D1}" dt="2026-09-21T21:19:50.976" v="30" actId="767"/>
          <ac:spMkLst>
            <pc:docMk/>
            <pc:sldMk cId="835800667" sldId="306"/>
            <ac:spMk id="3" creationId="{40D749B4-5B73-CB41-8A00-502147FBFC17}"/>
          </ac:spMkLst>
        </pc:spChg>
        <pc:spChg chg="mod">
          <ac:chgData name="Mark Tanner" userId="7639feaa-143e-4f4e-b5e7-f7d8061ae629" providerId="ADAL" clId="{6659F499-EE1F-495D-932C-993B3B6DF1D1}" dt="2026-09-23T20:48:47.313" v="68"/>
          <ac:spMkLst>
            <pc:docMk/>
            <pc:sldMk cId="835800667" sldId="306"/>
            <ac:spMk id="138" creationId="{1F8FC3EB-7F27-D8C6-3DE8-67B9653643DE}"/>
          </ac:spMkLst>
        </pc:spChg>
        <pc:spChg chg="mod">
          <ac:chgData name="Mark Tanner" userId="7639feaa-143e-4f4e-b5e7-f7d8061ae629" providerId="ADAL" clId="{6659F499-EE1F-495D-932C-993B3B6DF1D1}" dt="2026-09-21T21:18:54.366" v="29"/>
          <ac:spMkLst>
            <pc:docMk/>
            <pc:sldMk cId="835800667" sldId="306"/>
            <ac:spMk id="139" creationId="{3EFF0266-9608-4619-FC8C-D873C720B5DB}"/>
          </ac:spMkLst>
        </pc:spChg>
      </pc:sldChg>
      <pc:sldChg chg="modSp add">
        <pc:chgData name="Mark Tanner" userId="7639feaa-143e-4f4e-b5e7-f7d8061ae629" providerId="ADAL" clId="{6659F499-EE1F-495D-932C-993B3B6DF1D1}" dt="2026-09-21T21:21:49.583" v="32"/>
        <pc:sldMkLst>
          <pc:docMk/>
          <pc:sldMk cId="1634617257" sldId="307"/>
        </pc:sldMkLst>
        <pc:spChg chg="mod">
          <ac:chgData name="Mark Tanner" userId="7639feaa-143e-4f4e-b5e7-f7d8061ae629" providerId="ADAL" clId="{6659F499-EE1F-495D-932C-993B3B6DF1D1}" dt="2026-09-21T21:21:49.583" v="32"/>
          <ac:spMkLst>
            <pc:docMk/>
            <pc:sldMk cId="1634617257" sldId="307"/>
            <ac:spMk id="139" creationId="{6171A7C5-0D97-44EF-0692-0C5A54C8A35A}"/>
          </ac:spMkLst>
        </pc:spChg>
      </pc:sldChg>
      <pc:sldChg chg="modSp add">
        <pc:chgData name="Mark Tanner" userId="7639feaa-143e-4f4e-b5e7-f7d8061ae629" providerId="ADAL" clId="{6659F499-EE1F-495D-932C-993B3B6DF1D1}" dt="2026-09-21T21:22:59.878" v="34"/>
        <pc:sldMkLst>
          <pc:docMk/>
          <pc:sldMk cId="4031823274" sldId="308"/>
        </pc:sldMkLst>
        <pc:spChg chg="mod">
          <ac:chgData name="Mark Tanner" userId="7639feaa-143e-4f4e-b5e7-f7d8061ae629" providerId="ADAL" clId="{6659F499-EE1F-495D-932C-993B3B6DF1D1}" dt="2026-09-21T21:22:59.878" v="34"/>
          <ac:spMkLst>
            <pc:docMk/>
            <pc:sldMk cId="4031823274" sldId="308"/>
            <ac:spMk id="139" creationId="{14C03F60-AD0A-C916-1EBC-69BA54DC08F9}"/>
          </ac:spMkLst>
        </pc:spChg>
      </pc:sldChg>
      <pc:sldChg chg="modSp add">
        <pc:chgData name="Mark Tanner" userId="7639feaa-143e-4f4e-b5e7-f7d8061ae629" providerId="ADAL" clId="{6659F499-EE1F-495D-932C-993B3B6DF1D1}" dt="2026-09-21T21:23:47.091" v="36"/>
        <pc:sldMkLst>
          <pc:docMk/>
          <pc:sldMk cId="149799665" sldId="309"/>
        </pc:sldMkLst>
        <pc:spChg chg="mod">
          <ac:chgData name="Mark Tanner" userId="7639feaa-143e-4f4e-b5e7-f7d8061ae629" providerId="ADAL" clId="{6659F499-EE1F-495D-932C-993B3B6DF1D1}" dt="2026-09-21T21:23:47.091" v="36"/>
          <ac:spMkLst>
            <pc:docMk/>
            <pc:sldMk cId="149799665" sldId="309"/>
            <ac:spMk id="139" creationId="{280FFA24-70A4-82A2-F9C3-38BE7F19C4C3}"/>
          </ac:spMkLst>
        </pc:spChg>
      </pc:sldChg>
      <pc:sldChg chg="add">
        <pc:chgData name="Mark Tanner" userId="7639feaa-143e-4f4e-b5e7-f7d8061ae629" providerId="ADAL" clId="{6659F499-EE1F-495D-932C-993B3B6DF1D1}" dt="2026-09-23T20:47:40.605" v="59"/>
        <pc:sldMkLst>
          <pc:docMk/>
          <pc:sldMk cId="54955877" sldId="315"/>
        </pc:sldMkLst>
      </pc:sldChg>
      <pc:sldChg chg="add">
        <pc:chgData name="Mark Tanner" userId="7639feaa-143e-4f4e-b5e7-f7d8061ae629" providerId="ADAL" clId="{6659F499-EE1F-495D-932C-993B3B6DF1D1}" dt="2026-09-23T20:47:40.605" v="59"/>
        <pc:sldMkLst>
          <pc:docMk/>
          <pc:sldMk cId="677619320" sldId="316"/>
        </pc:sldMkLst>
      </pc:sldChg>
      <pc:sldChg chg="add">
        <pc:chgData name="Mark Tanner" userId="7639feaa-143e-4f4e-b5e7-f7d8061ae629" providerId="ADAL" clId="{6659F499-EE1F-495D-932C-993B3B6DF1D1}" dt="2026-09-23T20:48:07.148" v="67"/>
        <pc:sldMkLst>
          <pc:docMk/>
          <pc:sldMk cId="3691184594" sldId="317"/>
        </pc:sldMkLst>
      </pc:sldChg>
      <pc:sldChg chg="add">
        <pc:chgData name="Mark Tanner" userId="7639feaa-143e-4f4e-b5e7-f7d8061ae629" providerId="ADAL" clId="{6659F499-EE1F-495D-932C-993B3B6DF1D1}" dt="2026-09-25T20:28:06.104" v="73"/>
        <pc:sldMkLst>
          <pc:docMk/>
          <pc:sldMk cId="2228495920" sldId="3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4e88538a1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34e88538a1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AB6C5DEC-D25F-1063-8069-F6F0286EB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7D9E7C64-6608-52E7-4E60-7CCC47E1E8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3D177DA1-9BCE-88AD-2F03-75DA1D16E4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10899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B5603043-D426-9F05-E55D-5D19E4C5D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46C2E09A-CAC4-2FD6-8BC6-C8467F55D4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7FD1E787-B788-7E18-1378-D2DAB13248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9225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ADF5902E-5F64-7E1C-BD2E-BCEA46083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1481F1D3-EA40-CA68-7DBB-6F62FBE4A3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3D5F9887-33E5-A239-12A2-E0C352B02B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562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1FDEAF4F-3F61-A308-2209-D2B60085D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EE6CA018-E46D-32FC-5960-A9288FB5D3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9B58C323-2442-A733-CEE8-8A893DE77C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5633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196663DF-9ECA-5573-AA83-00C185193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3446FC96-8D6B-A7A2-016F-B7FCBADF6F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73BA2F73-BBAA-AB96-8CBF-820D0CE53B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584009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94606C17-3D6A-C843-E1F0-170FC2084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BF9F959B-74FB-0C6B-B7FB-EFC6620723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7D527AEC-7432-AF3B-72D1-4008C1835C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6672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0B1DCC44-1254-DC2F-2F6E-E81E0F284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D3B9492D-9F36-388F-E71F-67F9AA7C16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/>
            <a:r>
              <a:rPr lang="en-US"/>
              <a:t>Run a </a:t>
            </a:r>
            <a:r>
              <a:rPr lang="en-US" b="1"/>
              <a:t>General Ledger</a:t>
            </a:r>
            <a:r>
              <a:rPr lang="en-US"/>
              <a:t> report for the account for the period.</a:t>
            </a:r>
          </a:p>
          <a:p>
            <a:pPr marL="171450" indent="-171450"/>
            <a:r>
              <a:rPr lang="en-US"/>
              <a:t>Identify:</a:t>
            </a:r>
          </a:p>
          <a:p>
            <a:pPr marL="171450" indent="-171450"/>
            <a:r>
              <a:rPr lang="en-US"/>
              <a:t>Credits from Item Receipts (estimated landed cost).</a:t>
            </a:r>
          </a:p>
          <a:p>
            <a:pPr marL="171450" indent="-171450"/>
            <a:r>
              <a:rPr lang="en-US"/>
              <a:t>Debits from Vendor Bills (actuals).</a:t>
            </a:r>
          </a:p>
          <a:p>
            <a:pPr marL="171450" indent="-171450"/>
            <a:r>
              <a:rPr lang="en-US"/>
              <a:t>Any manual journals or adjustments.</a:t>
            </a:r>
          </a:p>
          <a:p>
            <a:pPr marL="171450" indent="-171450"/>
            <a:r>
              <a:rPr lang="en-US"/>
              <a:t>The ideal state:</a:t>
            </a:r>
          </a:p>
          <a:p>
            <a:pPr marL="171450" indent="-171450"/>
            <a:r>
              <a:rPr lang="en-US"/>
              <a:t>Total debits ≈ total credits for the period.</a:t>
            </a:r>
          </a:p>
          <a:p>
            <a:pPr marL="171450" indent="-171450"/>
            <a:r>
              <a:rPr lang="en-US"/>
              <a:t>Running balance is zero or a small, explainable amount (e.g., timing difference for a bill not yet received).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endParaRPr lang="en-US"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E6FE81DC-EE36-FE17-4AC5-2E3F52B1CD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9121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CB298005-B694-1F47-F0E5-E21098121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37581062-43F1-E7F2-59C7-8D076D2B01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6CA1E3B6-2BCD-446D-E750-DD247ACEF6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1808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E8156F2C-B184-B507-781C-54A758654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7414969E-F9B8-9B24-6A7F-B703413DFC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4B02E3EA-D50A-544C-E270-B97608C3B5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2517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804D1D55-6EF3-8B82-3F5E-E581E2479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F630389E-9ECF-A273-9E77-DD2FC6B949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BCE96BB6-8744-E4B3-6D7C-6FD138574D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984984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90621DDB-0F47-26C3-8863-33E4552BB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2AADE9C0-721B-7478-6F60-A988C28D53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4133C635-6074-E0D7-996B-8211EC0D7D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6463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F8C272F2-A4F4-7948-ADB2-20024EDED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7730EBD7-7CF7-CBCA-1CDB-DDFC0FA534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0E929EBE-0E8F-3676-9A85-F599EEB3F9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89972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>
          <a:extLst>
            <a:ext uri="{FF2B5EF4-FFF2-40B4-BE49-F238E27FC236}">
              <a16:creationId xmlns:a16="http://schemas.microsoft.com/office/drawing/2014/main" id="{A9AEB927-3925-8E3E-D41A-A8CD35DCC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4e88538a19_0_58:notes">
            <a:extLst>
              <a:ext uri="{FF2B5EF4-FFF2-40B4-BE49-F238E27FC236}">
                <a16:creationId xmlns:a16="http://schemas.microsoft.com/office/drawing/2014/main" id="{EFC6B6E4-377D-4AB7-9BF6-D1C784EA47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34e88538a19_0_58:notes">
            <a:extLst>
              <a:ext uri="{FF2B5EF4-FFF2-40B4-BE49-F238E27FC236}">
                <a16:creationId xmlns:a16="http://schemas.microsoft.com/office/drawing/2014/main" id="{14785C83-75D6-5648-78B1-E3BA96F62A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1170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7890021A-6317-9A7C-6217-5C1C22F27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0F45A4ED-8207-D70A-7FF8-AEE771156D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C49F1656-A3F5-7234-AEAD-E2D92D9CB8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678339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CACA36E2-F720-10AE-2328-9B2F44AD6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F09FB17F-1F74-47EE-CD0D-B3D162F4F7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41ACD852-85DE-2F48-0686-B8A08841C7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7267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3D64A4F6-F297-8C18-4F56-423CD46D8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54680736-B1B7-7D0D-D2D6-E4970D277D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327C29F2-39BB-F1BA-8526-F5F32C6B6C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23275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83F855F5-A745-A4CE-37AC-AA7B24418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FC448108-0271-05C1-9342-370F941C0F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4A0289D8-5325-79A1-11F2-59FD1DCAF0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09546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790A998A-F71D-2FCE-E0CC-9287CB609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F9458F44-8A44-677C-5185-87AF6B0136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AD4BF44A-56EF-46FB-2C61-9F296FE493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734483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378F8347-1973-BC42-5533-4B0B6CE88A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792893A4-6E05-FD31-DC67-0E33D5ECEB5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718D46A2-D08E-DDC8-BC8A-68AC6A4BD0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14893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B35ED882-4CD8-29E9-E012-A222F4118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7F269AD3-933B-834B-1977-F6CA37116F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DE1F03FE-DD63-7779-4755-818AC90AF3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80776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9B6F02F0-947A-3A88-EB62-C50E5BCDE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5FB7F589-DC26-1840-9DFD-7873889491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46566B81-D7A5-FE63-20F2-339AE145CD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3570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79AA6FCB-4D3D-BD66-EAD8-48AB4604A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864820B1-E47A-1971-02F7-51E793D469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CAC62E8C-D03F-CD06-C0C7-97BEBCE1B3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49104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9A62C8CE-0DE7-C449-90C5-E2678C526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A292DD8A-8573-A79D-9CB5-A9A4526645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71601CAD-4000-AF37-19CA-2BAA4A2925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28124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32DCFFE2-7344-9F59-E1B8-168657D69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32297ECA-689D-1AED-8FC4-54F7021A52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91C38ABF-295C-270F-186F-AD8706B713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61088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2B7F2187-FCF2-52E5-017E-F05BC9726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ABBECC1D-DA3B-0BC1-A867-F4C379B79C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83FDA471-B124-2668-C030-B5ABA0E874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703032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371A1DC6-B100-1FF2-8430-D83B59714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3F624DE7-C53B-32AC-AB05-E0E61FA0C7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9F1B0F0D-A342-F953-F0B4-5B00437B0D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299065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DAB5E5E4-91B5-3A57-96E1-9E437585A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53D7EF03-E433-112B-AAE5-2562B973B4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Trigger:  Create a customer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Condition:  Customer is Approved check-box is un-checked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Action:  Check the Customer is Approved check-box and send an email to the sales team</a:t>
            </a: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17322E2E-A27E-D3EF-CB6E-707343252C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17146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C45A8255-73BB-601A-B3CF-3A2388822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6D34E61F-E5A0-98F4-E532-0E5DCD0991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Trigger:  Create a customer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Condition:  Customer is Approved check-box is un-checked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Action:  Check the Customer is Approved check-box and send an email to the sales team</a:t>
            </a: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1FA0BDB8-2B40-1FF7-B3FF-A8C16D7A37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77341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F9729A8E-47E0-5CF0-A5DD-10827748C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339D0B77-863D-9D18-3589-780E788E69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5CE7C816-B2C6-0302-48A8-E605E712CF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00357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E835B0D7-D6FD-F177-11D8-C3CA00D7F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B7FFD119-0806-DBE4-7934-6F0C3D822D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Trigger:  Create a customer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Condition:  Customer is Approved check-box is un-checked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/>
              <a:t>Action:  Check the Customer is Approved check-box and send an email to the sales team</a:t>
            </a: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5A648813-B546-A9DA-8B5B-2551E2CDCD6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67668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64EE753A-052B-E0F4-21CC-B3BA0AEFA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BD849DC4-9C15-F67F-2826-066C3CDDB4D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57397570-C1FB-3729-C0E9-11D7CDC474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7469509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FBA61F9F-9D9D-DE50-8DFD-2986C08C2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DBF06028-06F0-4A50-F9EB-5D2E24BBFD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7099663B-13AE-BECA-16DD-7C099218C5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66023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23C36C17-03BE-C15C-43AA-FB5DA02B25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2AF11A29-ADE4-B024-8F64-B8F9CBB1DA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46CC729F-5940-8833-AF02-9BD857CE65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944462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A8FFFE74-1B75-BCB2-2290-3947F246E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ED8AEB40-0AC3-8C88-2B48-FE9E9AF4EF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E41424A1-DF2E-7864-5ECE-5BE8125A6D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880960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7751ED96-6C67-4279-FA24-78BC20FFB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2542180E-A6D9-3438-1EB4-7E98D97575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B50E15D2-48BE-99EB-D05C-FEABA1304F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652706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E41D8B01-A53F-57CD-5F97-2B903026B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FE37B3F9-0328-082E-2C90-C5D68A8889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5F4BD390-E2A2-A812-F45F-9C8EF873CED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652562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>
          <a:extLst>
            <a:ext uri="{FF2B5EF4-FFF2-40B4-BE49-F238E27FC236}">
              <a16:creationId xmlns:a16="http://schemas.microsoft.com/office/drawing/2014/main" id="{65C10729-E7C8-0C11-2D2A-F6C9B248A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>
            <a:extLst>
              <a:ext uri="{FF2B5EF4-FFF2-40B4-BE49-F238E27FC236}">
                <a16:creationId xmlns:a16="http://schemas.microsoft.com/office/drawing/2014/main" id="{37123B57-235F-1E07-E6F3-2656A128B7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4:notes">
            <a:extLst>
              <a:ext uri="{FF2B5EF4-FFF2-40B4-BE49-F238E27FC236}">
                <a16:creationId xmlns:a16="http://schemas.microsoft.com/office/drawing/2014/main" id="{3DA12DF6-E212-5897-F2F2-D4A7A03DF0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2436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useblend.io/articles/netsuite-intercompany-netting-setup-guid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 Meeting – Sept 24, 2026</a:t>
            </a:r>
            <a:endParaRPr/>
          </a:p>
        </p:txBody>
      </p:sp>
      <p:cxnSp>
        <p:nvCxnSpPr>
          <p:cNvPr id="86" name="Google Shape;86;p1"/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87" name="Google Shape;87;p1"/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7" name="Picture 6" descr="A red and white logo&#10;&#10;AI-generated content may be incorrect.">
            <a:extLst>
              <a:ext uri="{FF2B5EF4-FFF2-40B4-BE49-F238E27FC236}">
                <a16:creationId xmlns:a16="http://schemas.microsoft.com/office/drawing/2014/main" id="{0049D46C-E390-7381-13AA-504D2182E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FE461313-2C94-9FC7-EE78-9900143D1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1231" y="2710956"/>
            <a:ext cx="2135331" cy="2151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E5E13F-CC35-3F46-CD9B-D0930DB647EC}"/>
              </a:ext>
            </a:extLst>
          </p:cNvPr>
          <p:cNvSpPr txBox="1"/>
          <p:nvPr/>
        </p:nvSpPr>
        <p:spPr>
          <a:xfrm>
            <a:off x="9101231" y="5007429"/>
            <a:ext cx="2023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err="1">
                <a:solidFill>
                  <a:schemeClr val="bg1"/>
                </a:solidFill>
                <a:highlight>
                  <a:srgbClr val="000000"/>
                </a:highlight>
              </a:rPr>
              <a:t>LinkedIN</a:t>
            </a:r>
            <a:endParaRPr lang="en-CA" sz="2800" b="1">
              <a:solidFill>
                <a:schemeClr val="bg1"/>
              </a:solidFill>
              <a:highlight>
                <a:srgbClr val="000000"/>
              </a:highlight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357AAB3-7501-3D1F-3499-D931F1BA4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710956"/>
            <a:ext cx="2207332" cy="2151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A729ED-4215-BE87-53EE-3FC3C1A0F737}"/>
              </a:ext>
            </a:extLst>
          </p:cNvPr>
          <p:cNvSpPr txBox="1"/>
          <p:nvPr/>
        </p:nvSpPr>
        <p:spPr>
          <a:xfrm>
            <a:off x="929881" y="5007429"/>
            <a:ext cx="20239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>
                <a:solidFill>
                  <a:schemeClr val="bg1"/>
                </a:solidFill>
                <a:highlight>
                  <a:srgbClr val="000000"/>
                </a:highlight>
              </a:rPr>
              <a:t>CANSUG FORUM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418033-B5A6-F9A6-DB83-BB8123DC7F30}"/>
              </a:ext>
            </a:extLst>
          </p:cNvPr>
          <p:cNvSpPr txBox="1"/>
          <p:nvPr/>
        </p:nvSpPr>
        <p:spPr>
          <a:xfrm>
            <a:off x="4249071" y="6083947"/>
            <a:ext cx="3690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/>
              <a:t>www.cansug.ca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E35B8C-A481-2C29-C2E9-3E0396491970}"/>
              </a:ext>
            </a:extLst>
          </p:cNvPr>
          <p:cNvSpPr txBox="1"/>
          <p:nvPr/>
        </p:nvSpPr>
        <p:spPr>
          <a:xfrm>
            <a:off x="8712679" y="5961536"/>
            <a:ext cx="30710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err="1"/>
              <a:t>Wifi</a:t>
            </a:r>
            <a:r>
              <a:rPr lang="en-CA" sz="2000"/>
              <a:t>:  Touchdown Guest</a:t>
            </a:r>
          </a:p>
          <a:p>
            <a:r>
              <a:rPr lang="en-CA" sz="2000"/>
              <a:t>Password:  Guest101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cxnSp>
        <p:nvCxnSpPr>
          <p:cNvPr id="98" name="Google Shape;98;p2"/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9" name="Google Shape;99;p2"/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0" name="Google Shape;100;p2"/>
          <p:cNvSpPr txBox="1"/>
          <p:nvPr/>
        </p:nvSpPr>
        <p:spPr>
          <a:xfrm>
            <a:off x="838199" y="2152850"/>
            <a:ext cx="9387349" cy="3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US" sz="2400"/>
              <a:t>9:00    Welcome, introductions (online meeting starts)</a:t>
            </a:r>
          </a:p>
          <a:p>
            <a:r>
              <a:rPr lang="en-US" sz="2400"/>
              <a:t>9:15    CANSUG announcements</a:t>
            </a:r>
          </a:p>
          <a:p>
            <a:r>
              <a:rPr lang="en-US" sz="2400"/>
              <a:t>9:30    Ask Oracle and NetSuite NEXT (Gavin, </a:t>
            </a:r>
            <a:r>
              <a:rPr lang="en-US" sz="2400" err="1"/>
              <a:t>Trusscore</a:t>
            </a:r>
            <a:r>
              <a:rPr lang="en-US" sz="2400"/>
              <a:t>)</a:t>
            </a:r>
          </a:p>
          <a:p>
            <a:r>
              <a:rPr lang="en-US" sz="2400"/>
              <a:t>10:15  Submitted Finance Questions (Chandu, Kapla Inc)</a:t>
            </a:r>
          </a:p>
          <a:p>
            <a:r>
              <a:rPr lang="en-US" sz="2400"/>
              <a:t>10:55  Break</a:t>
            </a:r>
          </a:p>
          <a:p>
            <a:r>
              <a:rPr lang="en-US" sz="2400"/>
              <a:t>11:05  Workflows – basics, examples, tips/tricks (Mark, Kapla </a:t>
            </a:r>
            <a:r>
              <a:rPr lang="en-US" sz="2400" err="1"/>
              <a:t>inc</a:t>
            </a:r>
            <a:r>
              <a:rPr lang="en-US" sz="2400"/>
              <a:t>)</a:t>
            </a:r>
          </a:p>
          <a:p>
            <a:r>
              <a:rPr lang="en-US" sz="2400"/>
              <a:t>12:00  Wrap-up</a:t>
            </a:r>
          </a:p>
        </p:txBody>
      </p: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C97ECBCD-61CD-5D50-7A8D-E711F6A42C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Board Members</a:t>
            </a:r>
            <a:endParaRPr/>
          </a:p>
        </p:txBody>
      </p:sp>
      <p:cxnSp>
        <p:nvCxnSpPr>
          <p:cNvPr id="130" name="Google Shape;130;p3"/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1" name="Google Shape;131;p3"/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2" name="Google Shape;132;p3"/>
          <p:cNvSpPr txBox="1"/>
          <p:nvPr/>
        </p:nvSpPr>
        <p:spPr>
          <a:xfrm>
            <a:off x="838200" y="2144965"/>
            <a:ext cx="5688300" cy="300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Mark Tanner, Co-Chair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Gavin Davidson, Co-Chair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Lisa Reed, Treasurer</a:t>
            </a:r>
            <a:endParaRPr sz="1800" b="1" i="0" u="none" strike="noStrike" cap="none">
              <a:solidFill>
                <a:srgbClr val="FF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Stephanie Frisina, Co-Membership Chair</a:t>
            </a:r>
            <a:endParaRPr sz="1800" b="1" i="0" u="none" strike="noStrike" cap="none">
              <a:solidFill>
                <a:srgbClr val="77777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Darcie Vany, Recording Secretary</a:t>
            </a:r>
            <a:endParaRPr sz="1800" b="1" i="0" u="none" strike="noStrike" cap="none">
              <a:solidFill>
                <a:srgbClr val="77777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Paul </a:t>
            </a:r>
            <a:r>
              <a:rPr lang="en-US" sz="1800" b="1" i="0" u="none" strike="noStrike" cap="none" err="1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Stanchev</a:t>
            </a:r>
            <a:r>
              <a:rPr lang="en-US" sz="1800" b="1" i="0" u="none" strike="noStrike" cap="none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, Speaker Chair</a:t>
            </a:r>
            <a:endParaRPr sz="1800" b="1" i="0" u="none" strike="noStrike" cap="none">
              <a:solidFill>
                <a:srgbClr val="77777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777777"/>
                </a:solidFill>
                <a:latin typeface="Open Sans"/>
                <a:ea typeface="Open Sans"/>
                <a:cs typeface="Open Sans"/>
                <a:sym typeface="Open Sans"/>
              </a:rPr>
              <a:t>Kenny Hunter, Tech Advisor / Developer</a:t>
            </a:r>
            <a:endParaRPr sz="1800" b="1">
              <a:solidFill>
                <a:srgbClr val="77777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3" name="Google Shape;133;p3"/>
          <p:cNvSpPr txBox="1"/>
          <p:nvPr/>
        </p:nvSpPr>
        <p:spPr>
          <a:xfrm>
            <a:off x="7667625" y="2333625"/>
            <a:ext cx="3819525" cy="3816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Our goal: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 b="1" i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 networking opportunities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 with education on NetSuite related topics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 knowledge and experiences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Friendly learning environment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Listen to your needs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Voice for change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Online and In-Person</a:t>
            </a:r>
            <a:r>
              <a:rPr lang="en-US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Meetings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 membership cost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group is neither owned or managed directly by Oracle NetSuite.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C92CC918-1384-CCED-8048-104ACD8A2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Announcements</a:t>
            </a:r>
            <a:endParaRPr/>
          </a:p>
        </p:txBody>
      </p:sp>
      <p:sp>
        <p:nvSpPr>
          <p:cNvPr id="139" name="Google Shape;139;p4"/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400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Welcoming additional Board members to grow our membership</a:t>
            </a:r>
          </a:p>
          <a:p>
            <a:pPr marL="228600" lvl="0" indent="-2400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CA" sz="2400"/>
              <a:t>Lunch Box Series – Every 2</a:t>
            </a:r>
            <a:r>
              <a:rPr lang="en-CA" sz="2400" baseline="30000"/>
              <a:t>nd</a:t>
            </a:r>
            <a:r>
              <a:rPr lang="en-CA" sz="2400"/>
              <a:t> Tuesday of the month</a:t>
            </a:r>
          </a:p>
          <a:p>
            <a:pPr marL="228600" lvl="0" indent="-2400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CA" sz="2400"/>
              <a:t>CANSUG live forums (</a:t>
            </a:r>
            <a:r>
              <a:rPr lang="en-CA" sz="2400" err="1"/>
              <a:t>skool</a:t>
            </a:r>
            <a:r>
              <a:rPr lang="en-CA" sz="2400"/>
              <a:t> platform)</a:t>
            </a:r>
          </a:p>
          <a:p>
            <a:pPr marL="685800" lvl="1" indent="-240030">
              <a:spcBef>
                <a:spcPts val="1000"/>
              </a:spcBef>
              <a:buSzPts val="2400"/>
            </a:pPr>
            <a:r>
              <a:rPr lang="en-CA" sz="2000"/>
              <a:t>Transitioning to the ERP Community on Kalpa’s platform</a:t>
            </a:r>
          </a:p>
          <a:p>
            <a:pPr marL="228600" lvl="0" indent="-2400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CA" sz="2400"/>
              <a:t>Feedback for upcoming in-person sessions (Quarterly)</a:t>
            </a:r>
          </a:p>
          <a:p>
            <a:pPr marL="228600" lvl="0" indent="-2400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CA" sz="2400"/>
              <a:t>NetSuite SuiteWorld – Oct 25-28 (Las Vegas)</a:t>
            </a:r>
          </a:p>
          <a:p>
            <a:pPr marL="685800" lvl="1" indent="-240030">
              <a:spcBef>
                <a:spcPts val="1000"/>
              </a:spcBef>
              <a:buSzPts val="2400"/>
            </a:pPr>
            <a:r>
              <a:rPr lang="en-CA" sz="2000"/>
              <a:t>Who is in-person?</a:t>
            </a:r>
          </a:p>
          <a:p>
            <a:pPr marL="685800" lvl="1" indent="-240030">
              <a:spcBef>
                <a:spcPts val="1000"/>
              </a:spcBef>
              <a:buSzPts val="2400"/>
            </a:pPr>
            <a:r>
              <a:rPr lang="en-CA" sz="2000"/>
              <a:t>Join remote via On Air</a:t>
            </a:r>
            <a:endParaRPr sz="2000"/>
          </a:p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p4"/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/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B1F7D6ED-D7F7-3DC6-E7F3-DE5CBC8B97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7C7FCCB5-8EB1-ECB6-E1B2-31859325C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C5DAA22-0E21-B7A5-529E-5A101826C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247253-0C85-CB4F-5CD0-C0274B55B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0159" y="3109734"/>
            <a:ext cx="2034716" cy="20575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5618CB-F62F-D0FD-2A73-E6EABD117512}"/>
              </a:ext>
            </a:extLst>
          </p:cNvPr>
          <p:cNvSpPr txBox="1"/>
          <p:nvPr/>
        </p:nvSpPr>
        <p:spPr>
          <a:xfrm>
            <a:off x="8941981" y="5198759"/>
            <a:ext cx="2083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800" b="1"/>
              <a:t>CANSUG live forums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4e88538a19_0_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Sponsors</a:t>
            </a:r>
            <a:endParaRPr/>
          </a:p>
        </p:txBody>
      </p:sp>
      <p:cxnSp>
        <p:nvCxnSpPr>
          <p:cNvPr id="218" name="Google Shape;218;g34e88538a19_0_58"/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9" name="Google Shape;219;g34e88538a19_0_58"/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Picture 2" descr="A red and white logo&#10;&#10;AI-generated content may be incorrect.">
            <a:extLst>
              <a:ext uri="{FF2B5EF4-FFF2-40B4-BE49-F238E27FC236}">
                <a16:creationId xmlns:a16="http://schemas.microsoft.com/office/drawing/2014/main" id="{5531E6AD-B9E4-36C1-4F74-9D22C0C9C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37314DD-29CA-BCA9-EDF1-518F72223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4469" y="2271469"/>
            <a:ext cx="4017264" cy="10099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DD19C3-9B4B-8088-52B2-07846A2700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267" y="2356867"/>
            <a:ext cx="4017264" cy="8391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84A9D4-9F99-9EE9-0813-439F65EA4ECD}"/>
              </a:ext>
            </a:extLst>
          </p:cNvPr>
          <p:cNvSpPr txBox="1"/>
          <p:nvPr/>
        </p:nvSpPr>
        <p:spPr>
          <a:xfrm>
            <a:off x="1432485" y="3666744"/>
            <a:ext cx="4017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ERP-integrated solution for Accounts Payable focused on the twin issues of AP efficiency and financial security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1417D8-14CD-5FD8-54C0-8E2924C80DEC}"/>
              </a:ext>
            </a:extLst>
          </p:cNvPr>
          <p:cNvSpPr txBox="1"/>
          <p:nvPr/>
        </p:nvSpPr>
        <p:spPr>
          <a:xfrm>
            <a:off x="6870267" y="3661973"/>
            <a:ext cx="4017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Effortlessly transition your detailed legacy financial data during your NetSuite implementation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BC7E600A-C13F-AAD8-22A5-B6583FDEA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7F125D96-5FF2-9102-05B6-2BF24E08EC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n-US" sz="4000"/>
              <a:t>Ask Oracle and NetSuite NEXT Demo</a:t>
            </a:r>
            <a:endParaRPr sz="4000"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3CB1B61B-351B-861C-CBC3-FEF4A23E5C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87629">
              <a:buSzPts val="2400"/>
              <a:buNone/>
            </a:pPr>
            <a:r>
              <a:rPr lang="en-US" sz="2400"/>
              <a:t>Gavin Davidson, </a:t>
            </a:r>
            <a:r>
              <a:rPr lang="en-US" sz="2400" err="1"/>
              <a:t>Trusscore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EB7EC503-0730-D467-48BE-286F7C31FC27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984C27A5-69DF-70AC-4716-9FF74661924C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97AA3E16-3A8C-7463-85C4-FCF053FA67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626075E1-A53D-3BE6-2592-3A1D20984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5CB1734-7FE1-AC8E-4EF4-21E866DBD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38F54A-9744-81A6-130A-DEFDCC5EDFCE}"/>
              </a:ext>
            </a:extLst>
          </p:cNvPr>
          <p:cNvSpPr txBox="1"/>
          <p:nvPr/>
        </p:nvSpPr>
        <p:spPr>
          <a:xfrm>
            <a:off x="3048000" y="3275112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b="0">
                <a:effectLst/>
              </a:rPr>
              <a:t> 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4565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3BE4079A-E37B-FE73-BF61-CCFA508BC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C3476562-C410-D5B7-4495-F282C9283C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Financial Q&amp;A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639F5F15-BB71-6F46-7E64-95E181CFF6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140970" lvl="0" indent="0">
              <a:buSzPts val="2400"/>
              <a:buNone/>
            </a:pPr>
            <a:r>
              <a:rPr lang="en-US" sz="2400"/>
              <a:t>Rimal:  </a:t>
            </a:r>
            <a:endParaRPr lang="en-US"/>
          </a:p>
          <a:p>
            <a:pPr marL="140970" lvl="0" indent="0">
              <a:buSzPts val="2400"/>
              <a:buNone/>
            </a:pPr>
            <a:r>
              <a:rPr lang="en-US" sz="2400"/>
              <a:t>How can we create reports that can be viewed by users using the Employee Centre License and not a full user license </a:t>
            </a:r>
          </a:p>
          <a:p>
            <a:pPr marL="140970" indent="0">
              <a:buSzPts val="2400"/>
              <a:buNone/>
            </a:pPr>
            <a:endParaRPr lang="en-US" sz="2400"/>
          </a:p>
          <a:p>
            <a:pPr marL="140970" indent="0">
              <a:buSzPts val="2400"/>
              <a:buNone/>
            </a:pPr>
            <a:r>
              <a:rPr lang="en-US" sz="2400">
                <a:solidFill>
                  <a:srgbClr val="FF0000"/>
                </a:solidFill>
              </a:rPr>
              <a:t>Restriction based on report viewed by the Employee Centre Role (Ex: POs, Time Bill, Expense Report).</a:t>
            </a:r>
          </a:p>
          <a:p>
            <a:pPr marL="140970" indent="0">
              <a:buSzPts val="2400"/>
              <a:buNone/>
            </a:pPr>
            <a:r>
              <a:rPr lang="en-US" sz="2400">
                <a:solidFill>
                  <a:srgbClr val="FF0000"/>
                </a:solidFill>
              </a:rPr>
              <a:t>Alternative – </a:t>
            </a:r>
          </a:p>
          <a:p>
            <a:pPr marL="483870">
              <a:buSzPts val="2400"/>
            </a:pPr>
            <a:r>
              <a:rPr lang="en-US" sz="2400">
                <a:solidFill>
                  <a:srgbClr val="FF0000"/>
                </a:solidFill>
              </a:rPr>
              <a:t>Schedule Send Emails of Reports</a:t>
            </a:r>
          </a:p>
          <a:p>
            <a:pPr marL="483870">
              <a:buSzPts val="2400"/>
            </a:pPr>
            <a:r>
              <a:rPr lang="en-US" sz="2400">
                <a:solidFill>
                  <a:srgbClr val="FF0000"/>
                </a:solidFill>
              </a:rPr>
              <a:t>Specialized User Licenses (View Role)</a:t>
            </a: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7BD8A03D-19C5-5B43-D8E4-E94C07C1A8BE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E66E4A84-3C9F-BEDD-4963-396C597F8F6D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BE4C3CC2-2DC4-B97A-718A-23A1FDC41E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F1998239-A6FB-1787-D1DF-60274B418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7F16768-F316-78DD-9136-F2BD28E2CB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94493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4BDD3C0E-FB18-79AE-8409-2900D9BD0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79E06E8C-AED5-EFB6-B8E7-F692AEC444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Financial Q&amp;A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F714DFB2-8664-5060-7DB5-21CD914530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60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0970" lvl="0" indent="0">
              <a:buSzPts val="2400"/>
              <a:buNone/>
            </a:pPr>
            <a:r>
              <a:rPr lang="en-US" sz="2400"/>
              <a:t>Ana Maria:</a:t>
            </a:r>
            <a:endParaRPr lang="en-US"/>
          </a:p>
          <a:p>
            <a:pPr marL="140970" lvl="0" indent="0">
              <a:buSzPts val="2400"/>
              <a:buNone/>
            </a:pPr>
            <a:r>
              <a:rPr lang="en-US" sz="2400"/>
              <a:t>How do we troubleshoot the New Bank imports?</a:t>
            </a:r>
          </a:p>
          <a:p>
            <a:pPr marL="140970" indent="0">
              <a:buNone/>
            </a:pPr>
            <a:r>
              <a:rPr lang="en-US" sz="2400">
                <a:solidFill>
                  <a:srgbClr val="FF0000"/>
                </a:solidFill>
              </a:rPr>
              <a:t>3 Root Cause:</a:t>
            </a:r>
            <a:endParaRPr lang="en-US">
              <a:solidFill>
                <a:srgbClr val="FF0000"/>
              </a:solidFill>
            </a:endParaRPr>
          </a:p>
          <a:p>
            <a:pPr marL="483870"/>
            <a:r>
              <a:rPr lang="en-US" sz="2400">
                <a:solidFill>
                  <a:srgbClr val="FF0000"/>
                </a:solidFill>
              </a:rPr>
              <a:t>Connection: Review Bank Setup </a:t>
            </a:r>
            <a:endParaRPr lang="en-US">
              <a:solidFill>
                <a:srgbClr val="FF0000"/>
              </a:solidFill>
            </a:endParaRPr>
          </a:p>
          <a:p>
            <a:pPr marL="483870"/>
            <a:r>
              <a:rPr lang="en-US" sz="2400">
                <a:solidFill>
                  <a:srgbClr val="FF0000"/>
                </a:solidFill>
              </a:rPr>
              <a:t>Import: Validate the import file (for CSV/OFX)</a:t>
            </a:r>
          </a:p>
          <a:p>
            <a:pPr marL="941070" lvl="1">
              <a:buFont typeface="Courier New"/>
              <a:buChar char="o"/>
            </a:pPr>
            <a:r>
              <a:rPr lang="en-US" sz="2000">
                <a:solidFill>
                  <a:srgbClr val="FF0000"/>
                </a:solidFill>
              </a:rPr>
              <a:t>Check small sample (5-10 Lines). </a:t>
            </a:r>
          </a:p>
          <a:p>
            <a:pPr marL="941070" lvl="1">
              <a:buFont typeface="Courier New"/>
              <a:buChar char="o"/>
            </a:pPr>
            <a:r>
              <a:rPr lang="en-US" sz="2000">
                <a:solidFill>
                  <a:srgbClr val="FF0000"/>
                </a:solidFill>
              </a:rPr>
              <a:t>Correct bank account and subsidiary are selected during import</a:t>
            </a:r>
          </a:p>
          <a:p>
            <a:pPr marL="941070" lvl="1">
              <a:buFont typeface="Courier New"/>
              <a:buChar char="o"/>
            </a:pPr>
            <a:r>
              <a:rPr lang="en-US" sz="2000">
                <a:solidFill>
                  <a:srgbClr val="FF0000"/>
                </a:solidFill>
              </a:rPr>
              <a:t>Required columns exist: date, description, amount (or debit/credit)</a:t>
            </a:r>
            <a:endParaRPr lang="en-US">
              <a:solidFill>
                <a:srgbClr val="000000"/>
              </a:solidFill>
            </a:endParaRPr>
          </a:p>
          <a:p>
            <a:pPr marL="941070" lvl="1">
              <a:buFont typeface="Courier New"/>
              <a:buChar char="o"/>
            </a:pPr>
            <a:r>
              <a:rPr lang="en-US" sz="2000">
                <a:solidFill>
                  <a:srgbClr val="FF0000"/>
                </a:solidFill>
              </a:rPr>
              <a:t>Date format matches your CSV Parser settings (e.g., MM/DD/YYYY vs DD/MM/YYYY)</a:t>
            </a:r>
            <a:endParaRPr lang="en-US"/>
          </a:p>
          <a:p>
            <a:pPr marL="941070" lvl="1">
              <a:buFont typeface="Courier New"/>
              <a:buChar char="o"/>
            </a:pPr>
            <a:r>
              <a:rPr lang="en-US" sz="2000">
                <a:solidFill>
                  <a:srgbClr val="FF0000"/>
                </a:solidFill>
              </a:rPr>
              <a:t>No extra header/footer rows or totals that confuse the parse</a:t>
            </a:r>
            <a:endParaRPr lang="en-US"/>
          </a:p>
          <a:p>
            <a:pPr marL="483870"/>
            <a:r>
              <a:rPr lang="en-US" sz="2400">
                <a:solidFill>
                  <a:srgbClr val="FF0000"/>
                </a:solidFill>
              </a:rPr>
              <a:t>Matching: Transactions &gt; Bank &gt; Banking Import History</a:t>
            </a:r>
            <a:endParaRPr lang="en-US">
              <a:solidFill>
                <a:srgbClr val="FF0000"/>
              </a:solidFill>
            </a:endParaRPr>
          </a:p>
          <a:p>
            <a:pPr marL="483870"/>
            <a:endParaRPr lang="en-US" sz="2400">
              <a:solidFill>
                <a:srgbClr val="FF0000"/>
              </a:solidFill>
            </a:endParaRPr>
          </a:p>
          <a:p>
            <a:pPr marL="140970" indent="0">
              <a:buNone/>
            </a:pPr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2A2BC1AD-385C-D1F0-F2EC-130D30C65589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111FD9E1-A1E6-0D7E-71C3-B981E2EBA746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7BEE0883-4895-6133-FBAB-5C12F7FE1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77E19EC4-72E5-E611-5883-8332A2FE9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C4BA14E-E68F-6461-9EF8-7FF02EB98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67863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B2F29D3E-B176-CACB-82F7-39470961A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A0B2DCDE-7C85-33A5-4B89-75EB1DD782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Financial Q&amp;A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1D6A3A30-BC18-7A26-A109-866BE7981D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609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0970" lvl="0" indent="0">
              <a:buSzPts val="2400"/>
              <a:buNone/>
            </a:pPr>
            <a:r>
              <a:rPr lang="en-US" sz="2400"/>
              <a:t>Ana Maria:</a:t>
            </a:r>
            <a:endParaRPr lang="en-US"/>
          </a:p>
          <a:p>
            <a:pPr marL="140970" indent="0">
              <a:buNone/>
            </a:pPr>
            <a:r>
              <a:rPr lang="en-US" sz="2400">
                <a:solidFill>
                  <a:srgbClr val="000000"/>
                </a:solidFill>
              </a:rPr>
              <a:t>Why</a:t>
            </a:r>
            <a:r>
              <a:rPr lang="en-US" sz="2400"/>
              <a:t> are the bank feeds not match with the vendor right away?</a:t>
            </a:r>
          </a:p>
          <a:p>
            <a:pPr marL="140970" indent="0">
              <a:buNone/>
            </a:pPr>
            <a:endParaRPr lang="en-US" sz="1600">
              <a:solidFill>
                <a:srgbClr val="000000"/>
              </a:solidFill>
            </a:endParaRPr>
          </a:p>
          <a:p>
            <a:pPr marL="426720" indent="-285750"/>
            <a:r>
              <a:rPr lang="en-US" sz="1600">
                <a:solidFill>
                  <a:srgbClr val="000000"/>
                </a:solidFill>
              </a:rPr>
              <a:t>Review the bank reconciliation rules</a:t>
            </a:r>
          </a:p>
          <a:p>
            <a:pPr marL="140970" indent="0">
              <a:buNone/>
            </a:pPr>
            <a:endParaRPr lang="en-US" sz="2400">
              <a:solidFill>
                <a:srgbClr val="000000"/>
              </a:solidFill>
            </a:endParaRP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0A59685F-32E7-3117-0A90-FE6A21E9E61E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C29CBC37-1072-FF98-253B-B410C1746D6A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1608206C-65FF-32D8-B506-843EF3FC9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1702A58-C46E-9A21-FDB2-591228503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FFC8BCD-BE90-ECD9-9646-8BDF803059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158AE16-C107-C826-2C46-72BF66CB6F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8959368"/>
              </p:ext>
            </p:extLst>
          </p:nvPr>
        </p:nvGraphicFramePr>
        <p:xfrm>
          <a:off x="0" y="3794760"/>
          <a:ext cx="12192000" cy="3080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04243805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99685359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448598783"/>
                    </a:ext>
                  </a:extLst>
                </a:gridCol>
              </a:tblGrid>
              <a:tr h="3069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Issue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Common Cause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Action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353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Amount mismatch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Fees, tax, exchange differences, or partial payment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Identify and record the difference.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526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Date mismatch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Bank settlement and accounting dates differ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Apply the agreed date tolerance or investigate.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2544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Missing NetSuite record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Payment, fee, or transfer was not entered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Create or import the missing transaction.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1889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Duplicate bank line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Duplicate feed or repeated file import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Confirm the duplicate, then remove or exclude it.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3201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Wrong account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Bank feed mapped to the wrong ledger account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Correct the mapping and review prior-period impact.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06048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Unknown payee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Bank description is unclear or incomplete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Identify the source before creating an entry.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8439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Reversed or returned payment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Bank reversed an earlier transaction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Link it to the original transaction and update the record.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351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4548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B7F9A1E0-E0F2-FCBC-7184-70FBF0296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7BC9BFFE-3733-A24F-1E23-C0EB6A33AB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Financial Q&amp;A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B58C39B4-C71E-6E4B-74E6-1F81665733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0970" lvl="0" indent="0">
              <a:buSzPts val="24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Pamela:</a:t>
            </a:r>
            <a:endParaRPr lang="en-US"/>
          </a:p>
          <a:p>
            <a:pPr marL="140970" lvl="0" indent="0">
              <a:buSzPts val="2400"/>
              <a:buNone/>
            </a:pPr>
            <a:r>
              <a:rPr lang="en-US" sz="2400"/>
              <a:t>Is there a custom reporting Package or can you create a custom reporting package in NetSuite for monthly reporting </a:t>
            </a:r>
          </a:p>
          <a:p>
            <a:pPr marL="140970" indent="0">
              <a:buSzPts val="2400"/>
              <a:buNone/>
            </a:pPr>
            <a:endParaRPr lang="en-US" sz="2400"/>
          </a:p>
          <a:p>
            <a:pPr marL="140970" indent="0">
              <a:buSzPts val="2400"/>
              <a:buNone/>
            </a:pPr>
            <a:endParaRPr lang="en-US" sz="2400">
              <a:solidFill>
                <a:srgbClr val="FF0000"/>
              </a:solidFill>
            </a:endParaRP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EA87E102-FDDE-50A5-1E31-B10854971934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9996ECE6-8E30-AACA-F633-B8B2B6A6E57B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9BCA6A6A-A89D-4379-B03F-B0C43FE33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4CDE299-325F-849A-B044-DD8DF64F1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21B80C8-E26E-983C-0AF7-0A3D8507DF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pic>
        <p:nvPicPr>
          <p:cNvPr id="7" name="Picture 6" descr="The image is a comparison chart listing various training and service offerings for a software platform, including basic, advanced, and enterprise levels, with options for onboarding, custom installations, pre-recorded and live training, and additional features such as pre-built reports and custom configurations.&#10;&#10;AI-generated content may be incorrect.">
            <a:extLst>
              <a:ext uri="{FF2B5EF4-FFF2-40B4-BE49-F238E27FC236}">
                <a16:creationId xmlns:a16="http://schemas.microsoft.com/office/drawing/2014/main" id="{EEB87C5A-AF23-BC4F-E664-E7800954EB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2102" y="3624876"/>
            <a:ext cx="10042127" cy="189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71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C413B428-AC2B-7F1D-40DE-D7DD50A5E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746A2288-A827-D2F8-2E1C-0E9775452E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Financial Q&amp;A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569E83CB-1A1E-05BF-B7C3-F227C6E17F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40970" lvl="0" indent="0">
              <a:buSzPts val="24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Camille:</a:t>
            </a:r>
            <a:endParaRPr lang="en-US"/>
          </a:p>
          <a:p>
            <a:pPr marL="140970" lvl="0" indent="0">
              <a:buSzPts val="2400"/>
              <a:buNone/>
            </a:pPr>
            <a:r>
              <a:rPr lang="en-US" sz="2400"/>
              <a:t>1. We’re looking at using AI for bill capture and invoice posting. What solutions are people using with NetSuite, and how automated is it actually?</a:t>
            </a:r>
          </a:p>
          <a:p>
            <a:pPr marL="140970" indent="0">
              <a:buSzPts val="2400"/>
              <a:buNone/>
            </a:pPr>
            <a:r>
              <a:rPr lang="en-US" sz="2400">
                <a:solidFill>
                  <a:srgbClr val="FF0000"/>
                </a:solidFill>
              </a:rPr>
              <a:t>AP Automation: NetSuite Bill Capture, </a:t>
            </a:r>
            <a:r>
              <a:rPr lang="en-US" sz="2400" err="1">
                <a:solidFill>
                  <a:srgbClr val="FF0000"/>
                </a:solidFill>
              </a:rPr>
              <a:t>TrialD</a:t>
            </a:r>
            <a:r>
              <a:rPr lang="en-US" sz="2400">
                <a:solidFill>
                  <a:srgbClr val="FF0000"/>
                </a:solidFill>
              </a:rPr>
              <a:t> / </a:t>
            </a:r>
            <a:r>
              <a:rPr lang="en-US" sz="2400" err="1">
                <a:solidFill>
                  <a:srgbClr val="FF0000"/>
                </a:solidFill>
              </a:rPr>
              <a:t>Bill.Com</a:t>
            </a:r>
            <a:endParaRPr lang="en-US" sz="2400">
              <a:solidFill>
                <a:srgbClr val="FF0000"/>
              </a:solidFill>
            </a:endParaRPr>
          </a:p>
          <a:p>
            <a:pPr marL="140970" indent="0">
              <a:buSzPts val="2400"/>
              <a:buNone/>
            </a:pPr>
            <a:r>
              <a:rPr lang="en-US" sz="2400">
                <a:solidFill>
                  <a:srgbClr val="FF0000"/>
                </a:solidFill>
              </a:rPr>
              <a:t>AR Automation: NetSuite Bill Capture, </a:t>
            </a:r>
            <a:r>
              <a:rPr lang="en-US" sz="2400" err="1">
                <a:solidFill>
                  <a:srgbClr val="FF0000"/>
                </a:solidFill>
              </a:rPr>
              <a:t>Versapay</a:t>
            </a:r>
            <a:r>
              <a:rPr lang="en-US" sz="2400">
                <a:solidFill>
                  <a:srgbClr val="FF0000"/>
                </a:solidFill>
              </a:rPr>
              <a:t> or </a:t>
            </a:r>
            <a:r>
              <a:rPr lang="en-US" sz="2400" err="1">
                <a:solidFill>
                  <a:srgbClr val="FF0000"/>
                </a:solidFill>
              </a:rPr>
              <a:t>Paystand</a:t>
            </a:r>
            <a:endParaRPr lang="en-US" sz="2400">
              <a:solidFill>
                <a:srgbClr val="FF0000"/>
              </a:solidFill>
            </a:endParaRPr>
          </a:p>
          <a:p>
            <a:pPr marL="140970" indent="0">
              <a:buSzPts val="2400"/>
              <a:buNone/>
            </a:pPr>
            <a:r>
              <a:rPr lang="en-US" sz="2400">
                <a:solidFill>
                  <a:srgbClr val="FF0000"/>
                </a:solidFill>
              </a:rPr>
              <a:t>AI Automation:</a:t>
            </a:r>
          </a:p>
          <a:p>
            <a:pPr>
              <a:buNone/>
            </a:pPr>
            <a:r>
              <a:rPr lang="en-US" sz="2400">
                <a:solidFill>
                  <a:srgbClr val="FF0000"/>
                </a:solidFill>
              </a:rPr>
              <a:t>Data entry: Very automated. Many customers report large reductions in manual keying (e.g., from minutes per invoice to under a minute).</a:t>
            </a:r>
            <a:endParaRPr lang="en-US"/>
          </a:p>
          <a:p>
            <a:pPr>
              <a:buNone/>
            </a:pPr>
            <a:r>
              <a:rPr lang="en-US" sz="2400">
                <a:solidFill>
                  <a:srgbClr val="FF0000"/>
                </a:solidFill>
              </a:rPr>
              <a:t>Matching: Can auto‑match to POs and receipts when data aligns; exceptions (price/quantity variances, missing POs) still need review.</a:t>
            </a:r>
            <a:endParaRPr lang="en-US"/>
          </a:p>
          <a:p>
            <a:pPr marL="140970" indent="0">
              <a:buNone/>
            </a:pPr>
            <a:r>
              <a:rPr lang="en-US" sz="2400">
                <a:solidFill>
                  <a:srgbClr val="FF0000"/>
                </a:solidFill>
              </a:rPr>
              <a:t>Posting: Typically not fully touchless. </a:t>
            </a:r>
            <a:endParaRPr lang="en-US"/>
          </a:p>
          <a:p>
            <a:pPr marL="140970" indent="0">
              <a:buSzPts val="2400"/>
              <a:buNone/>
            </a:pPr>
            <a:endParaRPr lang="en-US" sz="2400">
              <a:solidFill>
                <a:srgbClr val="FF0000"/>
              </a:solidFill>
            </a:endParaRP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92F2F75E-F6BE-53A7-8A74-6F000647B1CF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BF93BD03-6EFD-FD09-85A3-2A7C692E5988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B01AC26F-79A6-30B9-DEF3-316FE70AA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8735E371-F188-6276-E61A-E3E99B11F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209B8AB-F6D0-AEE4-429F-567F2431A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0571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43FC2293-4B0C-1268-4905-9E8337070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B353374F-9BBB-CE08-D038-ADC5A2CDB3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Financial Q&amp;A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4C59036E-D653-A1F9-F7C3-C1DBB3E407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40970" lvl="0" indent="0">
              <a:buSzPts val="2400"/>
              <a:buNone/>
            </a:pPr>
            <a:r>
              <a:rPr lang="en-US" sz="2400">
                <a:solidFill>
                  <a:srgbClr val="000000"/>
                </a:solidFill>
              </a:rPr>
              <a:t>2. Does anyone have a good way of automating or simplifying landed-cost reconciliation in NetSuite?</a:t>
            </a:r>
            <a:endParaRPr lang="en-US"/>
          </a:p>
          <a:p>
            <a:pPr marL="140970" indent="0">
              <a:buSzPts val="2400"/>
              <a:buNone/>
            </a:pPr>
            <a:endParaRPr lang="en-US" sz="240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400">
                <a:solidFill>
                  <a:srgbClr val="FF0000"/>
                </a:solidFill>
              </a:rPr>
              <a:t>Run a General Ledger report for the account for the period. </a:t>
            </a:r>
            <a:endParaRPr lang="en-US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400">
                <a:solidFill>
                  <a:srgbClr val="FF0000"/>
                </a:solidFill>
              </a:rPr>
              <a:t>Identify: Credits from Item Receipts (estimated landed cost). Debits from Vendor Bills (actuals). Any manual journals or adjustments. </a:t>
            </a:r>
            <a:endParaRPr lang="en-US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2400">
                <a:solidFill>
                  <a:srgbClr val="FF0000"/>
                </a:solidFill>
              </a:rPr>
              <a:t>The ideal state: Total debits ≈ total credits for the period. Running balance is zero or a small, explainable amount (e.g., timing difference for a bill not yet received). </a:t>
            </a:r>
            <a:endParaRPr lang="en-US">
              <a:solidFill>
                <a:srgbClr val="FF0000"/>
              </a:solidFill>
            </a:endParaRPr>
          </a:p>
          <a:p>
            <a:pPr marL="140970" indent="0">
              <a:buSzPts val="2400"/>
              <a:buNone/>
            </a:pPr>
            <a:endParaRPr lang="en-US" sz="2400">
              <a:solidFill>
                <a:srgbClr val="FF0000"/>
              </a:solidFill>
            </a:endParaRPr>
          </a:p>
          <a:p>
            <a:pPr marL="140970" indent="0">
              <a:buSzPts val="2400"/>
              <a:buNone/>
            </a:pPr>
            <a:r>
              <a:rPr lang="en-US" sz="2400" err="1">
                <a:solidFill>
                  <a:srgbClr val="FF0000"/>
                </a:solidFill>
              </a:rPr>
              <a:t>SuiteApp</a:t>
            </a:r>
            <a:r>
              <a:rPr lang="en-US" sz="2400">
                <a:solidFill>
                  <a:srgbClr val="FF0000"/>
                </a:solidFill>
              </a:rPr>
              <a:t>: </a:t>
            </a:r>
            <a:r>
              <a:rPr lang="en-US" sz="2400" err="1">
                <a:solidFill>
                  <a:srgbClr val="FF0000"/>
                </a:solidFill>
              </a:rPr>
              <a:t>Limebox</a:t>
            </a:r>
            <a:r>
              <a:rPr lang="en-US" sz="2400">
                <a:solidFill>
                  <a:srgbClr val="FF0000"/>
                </a:solidFill>
              </a:rPr>
              <a:t>, Zone</a:t>
            </a: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987A6CA3-F419-2330-3EAB-8A1B48E9CD89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B0C71D9B-FF12-30D7-B0CF-B4BE14867A39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B041C4FE-11C1-89A0-A39F-D15420305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9AF9AAAD-85A0-63B9-F3A6-BC0E40AE7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1A01A3D1-FC60-77CF-DF6C-9640D43E0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42196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FE08A760-E5E0-7816-D71E-122DFD392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1249DE3C-A2C3-3868-2707-B5A571D299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Financial Q&amp;A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3E4B4650-F244-79DD-0EFA-792E3DC5A2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40970" lvl="0" indent="0">
              <a:buSzPts val="2400"/>
              <a:buNone/>
            </a:pPr>
            <a:r>
              <a:rPr lang="en-US" sz="1100">
                <a:latin typeface="Calibri"/>
                <a:ea typeface="Calibri"/>
                <a:cs typeface="Calibri"/>
                <a:sym typeface="Calibri"/>
              </a:rPr>
              <a:t>Camille:</a:t>
            </a:r>
            <a:endParaRPr lang="en-US" sz="1100"/>
          </a:p>
          <a:p>
            <a:pPr marL="140970" lvl="0" indent="0">
              <a:buSzPts val="2400"/>
              <a:buNone/>
            </a:pPr>
            <a:r>
              <a:rPr lang="en-US" sz="1400"/>
              <a:t>3. We're setting up a US subsidiary. What should someone responsible for the monthly intercompany process learn or set up before the entity goes live?</a:t>
            </a:r>
          </a:p>
          <a:p>
            <a:pPr>
              <a:buNone/>
            </a:pPr>
            <a:r>
              <a:rPr lang="en-US" sz="1400">
                <a:solidFill>
                  <a:srgbClr val="FF0000"/>
                </a:solidFill>
              </a:rPr>
              <a:t>Document a simple intercompany policy that the US entity and head office both follow</a:t>
            </a:r>
          </a:p>
          <a:p>
            <a:pPr marL="285750" indent="-285750"/>
            <a:r>
              <a:rPr lang="en-US" sz="1400" b="1">
                <a:solidFill>
                  <a:srgbClr val="FF0000"/>
                </a:solidFill>
              </a:rPr>
              <a:t>What can flow between entities</a:t>
            </a:r>
            <a:r>
              <a:rPr lang="en-US" sz="1400">
                <a:solidFill>
                  <a:srgbClr val="FF0000"/>
                </a:solidFill>
              </a:rPr>
              <a:t>: goods, services, loans, management fees, cost recharges.</a:t>
            </a:r>
          </a:p>
          <a:p>
            <a:pPr marL="285750" indent="-285750"/>
            <a:r>
              <a:rPr lang="en-US" sz="1400" b="1">
                <a:solidFill>
                  <a:srgbClr val="FF0000"/>
                </a:solidFill>
              </a:rPr>
              <a:t>Transfer pricing</a:t>
            </a:r>
            <a:r>
              <a:rPr lang="en-US" sz="1400">
                <a:solidFill>
                  <a:srgbClr val="FF0000"/>
                </a:solidFill>
              </a:rPr>
              <a:t>: how prices/markups are set and approved (e.g., fixed % markup on cost, arm’s‑length rates).</a:t>
            </a:r>
          </a:p>
          <a:p>
            <a:pPr marL="285750" indent="-285750"/>
            <a:r>
              <a:rPr lang="en-US" sz="1400" b="1">
                <a:solidFill>
                  <a:srgbClr val="FF0000"/>
                </a:solidFill>
              </a:rPr>
              <a:t>Who records what</a:t>
            </a:r>
            <a:r>
              <a:rPr lang="en-US" sz="1400">
                <a:solidFill>
                  <a:srgbClr val="FF0000"/>
                </a:solidFill>
              </a:rPr>
              <a:t>:</a:t>
            </a:r>
          </a:p>
          <a:p>
            <a:pPr marL="1200150" lvl="1" indent="-285750"/>
            <a:r>
              <a:rPr lang="en-US" sz="1400">
                <a:solidFill>
                  <a:srgbClr val="FF0000"/>
                </a:solidFill>
              </a:rPr>
              <a:t>Which side creates the intercompany invoice/bill or journal entry.</a:t>
            </a:r>
          </a:p>
          <a:p>
            <a:pPr marL="1200150" lvl="1" indent="-285750"/>
            <a:r>
              <a:rPr lang="en-US" sz="1400">
                <a:solidFill>
                  <a:srgbClr val="FF0000"/>
                </a:solidFill>
              </a:rPr>
              <a:t>Who is responsible for ensuring the counterpart entry exists in the other subsidiary.</a:t>
            </a:r>
          </a:p>
          <a:p>
            <a:pPr marL="285750" indent="-285750"/>
            <a:r>
              <a:rPr lang="en-US" sz="1400" b="1">
                <a:solidFill>
                  <a:srgbClr val="FF0000"/>
                </a:solidFill>
              </a:rPr>
              <a:t>Settlement rules</a:t>
            </a:r>
            <a:r>
              <a:rPr lang="en-US" sz="1400">
                <a:solidFill>
                  <a:srgbClr val="FF0000"/>
                </a:solidFill>
              </a:rPr>
              <a:t>:</a:t>
            </a:r>
          </a:p>
          <a:p>
            <a:pPr marL="1200150" lvl="1" indent="-285750"/>
            <a:r>
              <a:rPr lang="en-US" sz="1400">
                <a:solidFill>
                  <a:srgbClr val="FF0000"/>
                </a:solidFill>
              </a:rPr>
              <a:t>How and when intercompany balances are netted or paid.</a:t>
            </a:r>
          </a:p>
          <a:p>
            <a:pPr marL="1200150" lvl="1" indent="-285750"/>
            <a:r>
              <a:rPr lang="en-US" sz="1400">
                <a:solidFill>
                  <a:srgbClr val="FF0000"/>
                </a:solidFill>
              </a:rPr>
              <a:t>Whether you’ll use </a:t>
            </a:r>
            <a:r>
              <a:rPr lang="en-US" sz="1400" b="1">
                <a:solidFill>
                  <a:srgbClr val="FF0000"/>
                </a:solidFill>
              </a:rPr>
              <a:t>Intercompany Netting</a:t>
            </a:r>
            <a:r>
              <a:rPr lang="en-US" sz="1400">
                <a:solidFill>
                  <a:srgbClr val="FF0000"/>
                </a:solidFill>
              </a:rPr>
              <a:t> (if licensed) and how often.</a:t>
            </a:r>
            <a:r>
              <a:rPr lang="en-US" sz="140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houseblend</a:t>
            </a:r>
            <a:endParaRPr lang="en-US" sz="1400">
              <a:solidFill>
                <a:srgbClr val="FF0000"/>
              </a:solidFill>
            </a:endParaRPr>
          </a:p>
          <a:p>
            <a:pPr marL="285750" indent="-285750"/>
            <a:r>
              <a:rPr lang="en-US" sz="1400" b="1">
                <a:solidFill>
                  <a:srgbClr val="FF0000"/>
                </a:solidFill>
              </a:rPr>
              <a:t>Timetable</a:t>
            </a:r>
            <a:r>
              <a:rPr lang="en-US" sz="1400">
                <a:solidFill>
                  <a:srgbClr val="FF0000"/>
                </a:solidFill>
              </a:rPr>
              <a:t>:</a:t>
            </a:r>
          </a:p>
          <a:p>
            <a:pPr marL="1200150" lvl="1" indent="-285750"/>
            <a:r>
              <a:rPr lang="en-US" sz="1400">
                <a:solidFill>
                  <a:srgbClr val="FF0000"/>
                </a:solidFill>
              </a:rPr>
              <a:t>Target dates for:</a:t>
            </a:r>
          </a:p>
          <a:p>
            <a:pPr marL="1657350" lvl="2" indent="-285750"/>
            <a:r>
              <a:rPr lang="en-US" sz="1400">
                <a:solidFill>
                  <a:srgbClr val="FF0000"/>
                </a:solidFill>
              </a:rPr>
              <a:t>Recording intercompany transactions for the period</a:t>
            </a:r>
          </a:p>
          <a:p>
            <a:pPr marL="1657350" lvl="2" indent="-285750"/>
            <a:r>
              <a:rPr lang="en-US" sz="1400">
                <a:solidFill>
                  <a:srgbClr val="FF0000"/>
                </a:solidFill>
              </a:rPr>
              <a:t>Reconciling intercompany balances</a:t>
            </a:r>
          </a:p>
          <a:p>
            <a:pPr marL="1657350" lvl="2" indent="-285750"/>
            <a:r>
              <a:rPr lang="en-US" sz="1400">
                <a:solidFill>
                  <a:srgbClr val="FF0000"/>
                </a:solidFill>
              </a:rPr>
              <a:t>Running eliminations as part of close</a:t>
            </a:r>
          </a:p>
          <a:p>
            <a:pPr lvl="2" indent="0">
              <a:buNone/>
            </a:pPr>
            <a:r>
              <a:rPr lang="en-US" sz="1400">
                <a:solidFill>
                  <a:srgbClr val="FF0000"/>
                </a:solidFill>
              </a:rPr>
              <a:t>This prevents “one‑sided” entries that break reconciliation and consolidation.</a:t>
            </a:r>
          </a:p>
          <a:p>
            <a:pPr marL="140970" indent="0">
              <a:buSzPts val="2400"/>
              <a:buNone/>
            </a:pPr>
            <a:endParaRPr lang="en-US" sz="2400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94BABD3D-CC44-74EE-8B29-107514CBBD54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52FF6287-97F0-EB66-A0B9-BC094E34C360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A2CC19DB-FFBE-7646-CCEE-47B5AB932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5128E7DD-A6B2-768F-0E33-1E4EFA0AF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5058B4C-E81B-21FB-98F6-B96326972F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876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53032EE1-4FA5-C732-3BA7-FD2A24E28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F59EEC45-DD90-5182-3147-A9AEE42C03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Financial Q&amp;A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E2AB3033-DB59-6F24-3606-A52FB16ED9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0970" lvl="0" indent="0">
              <a:buSzPts val="24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Liliana:</a:t>
            </a:r>
            <a:endParaRPr lang="en-US"/>
          </a:p>
          <a:p>
            <a:pPr marL="140970" indent="0">
              <a:buSzPts val="2400"/>
              <a:buNone/>
            </a:pPr>
            <a:r>
              <a:rPr lang="en-US" sz="2400"/>
              <a:t>1.Can NetSuite prevent an invoice from being processed when there is no valid PO or when the invoice would exceed the remaining PO balance, and route it for approval instead?  </a:t>
            </a:r>
            <a:r>
              <a:rPr lang="en-US" sz="2400">
                <a:solidFill>
                  <a:srgbClr val="FF0000"/>
                </a:solidFill>
              </a:rPr>
              <a:t>Yes – Workflow! </a:t>
            </a:r>
          </a:p>
          <a:p>
            <a:pPr marL="140970" indent="0">
              <a:buSzPts val="2400"/>
              <a:buNone/>
            </a:pPr>
            <a:r>
              <a:rPr lang="en-US" sz="2400"/>
              <a:t>2. Can we have a report or dashboard showing each PO's original amount, amount billed to date, remaining balance, and whether it is fully consumed, so Finance can identify funding issues before additional invoices arrive? </a:t>
            </a:r>
            <a:r>
              <a:rPr lang="en-US" sz="2400">
                <a:solidFill>
                  <a:srgbClr val="FF0000"/>
                </a:solidFill>
              </a:rPr>
              <a:t>Yes – Native 2 Way Match</a:t>
            </a:r>
            <a:endParaRPr sz="2400">
              <a:solidFill>
                <a:srgbClr val="FF0000"/>
              </a:solidFill>
              <a:latin typeface="Calibri"/>
              <a:ea typeface="Calibri"/>
              <a:cs typeface="Calibri"/>
            </a:endParaRP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DD93A154-749C-DC46-0780-53E152D0B1C3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73FE5A99-938F-DD5E-CB8D-F3884D4B3281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2ABBD44E-4D2C-871F-9F3A-CF99D7708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DC2CCF90-3EEF-5355-A0C3-903B739BD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75B3A3E-43C8-F3DD-C0A8-087658924E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0261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0E55EED0-BCE1-AEA5-5DE2-39FC36207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08887423-F8F9-9A13-C03F-990410E479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Financial Q&amp;A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43468721-27AC-0FCA-CA30-E1CBC6ABC9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0971" lvl="0" indent="0">
              <a:buSzPts val="24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Jose Miguel:</a:t>
            </a:r>
          </a:p>
          <a:p>
            <a:pPr marL="140971" lvl="0" indent="0">
              <a:buSzPts val="2400"/>
              <a:buNone/>
            </a:pPr>
            <a:r>
              <a:rPr lang="en-US" sz="2400"/>
              <a:t>How do we customize the tax percentage in the invoice portion? We need to add to charge clients 30% of PST in BC, how do we do that?</a:t>
            </a:r>
          </a:p>
          <a:p>
            <a:pPr marL="140970" indent="0">
              <a:buSzPts val="2400"/>
              <a:buNone/>
            </a:pPr>
            <a:endParaRPr lang="en-US" sz="2400"/>
          </a:p>
          <a:p>
            <a:pPr marL="140970" indent="0">
              <a:buSzPts val="2400"/>
              <a:buNone/>
            </a:pPr>
            <a:r>
              <a:rPr lang="en-US" sz="2400">
                <a:solidFill>
                  <a:srgbClr val="FF0000"/>
                </a:solidFill>
              </a:rPr>
              <a:t>Tax Code and Tax Group</a:t>
            </a: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AEF2A2FC-BD5E-89C6-AC8D-42453E31DCD7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BC7E1AEE-0CD2-0ABE-8845-BCDAAA558744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1075D1CF-E7F6-7D8B-49D6-1B8581A46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4714C7B6-54DB-0156-314A-D14EB6D88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73C666C-2200-19FE-FF38-0B96CE8ED9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2348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E8F4D24F-C90B-1AE2-98A3-BC359C9BF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31947072-CB0D-A3F9-FB89-4D5526CC61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Financial Q&amp;A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FA4DD23A-54AD-60EB-53B8-5BCD7EDA0A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0970" lvl="0" indent="0">
              <a:buSzPts val="2400"/>
              <a:buNone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Jennifer:</a:t>
            </a:r>
            <a:endParaRPr lang="en-US"/>
          </a:p>
          <a:p>
            <a:pPr marL="140970" lvl="0" indent="0">
              <a:buSzPts val="2400"/>
              <a:buNone/>
            </a:pPr>
            <a:r>
              <a:rPr lang="en-US" sz="2400"/>
              <a:t>Payroll for Canada roadmap?</a:t>
            </a:r>
          </a:p>
          <a:p>
            <a:pPr marL="140970" indent="0">
              <a:buSzPts val="2400"/>
              <a:buNone/>
            </a:pPr>
            <a:endParaRPr lang="en-US" sz="2400"/>
          </a:p>
          <a:p>
            <a:pPr marL="140970" indent="0">
              <a:buSzPts val="2400"/>
              <a:buNone/>
            </a:pPr>
            <a:r>
              <a:rPr lang="en-US" sz="2400">
                <a:solidFill>
                  <a:srgbClr val="FF0000"/>
                </a:solidFill>
              </a:rPr>
              <a:t>NetSuite: TBD (Review SuiteWorld Sessions – Keynotes for any </a:t>
            </a:r>
            <a:r>
              <a:rPr lang="en-US" sz="2400" err="1">
                <a:solidFill>
                  <a:srgbClr val="FF0000"/>
                </a:solidFill>
              </a:rPr>
              <a:t>annoucements</a:t>
            </a:r>
            <a:r>
              <a:rPr lang="en-US" sz="2400">
                <a:solidFill>
                  <a:srgbClr val="FF0000"/>
                </a:solidFill>
              </a:rPr>
              <a:t>)</a:t>
            </a:r>
          </a:p>
          <a:p>
            <a:pPr marL="140970" indent="0">
              <a:buSzPts val="2400"/>
              <a:buNone/>
            </a:pPr>
            <a:r>
              <a:rPr lang="en-US" sz="2400">
                <a:solidFill>
                  <a:srgbClr val="FF0000"/>
                </a:solidFill>
              </a:rPr>
              <a:t>Best of Breed: ADP, UKG, Zone, PayBuddy</a:t>
            </a: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341019B5-DA00-9A7F-CC9E-F9C07315FD91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0C858C87-109C-15BA-1AFD-9E3646F8F7CF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475F0E37-A480-C80E-11D9-EF6307457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F04FBD12-234E-9722-31C6-6274083A6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313D027-2C15-0FAE-448F-73747D7F1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2159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459A0BF9-E1BD-5CA5-A31A-D922372E5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19F495E1-01DF-E46D-77D3-ED0484FAA3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Financial Q&amp;A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F36A66A1-3BBA-2B06-7BA5-8BE6AC41D6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40970" lvl="0" indent="0">
              <a:buSzPts val="2400"/>
              <a:buNone/>
            </a:pPr>
            <a:r>
              <a:rPr lang="en-US" sz="2400"/>
              <a:t>Fay:  </a:t>
            </a:r>
            <a:endParaRPr lang="en-US"/>
          </a:p>
          <a:p>
            <a:pPr marL="140970" lvl="0" indent="0">
              <a:buSzPts val="2400"/>
              <a:buNone/>
            </a:pPr>
            <a:r>
              <a:rPr lang="en-US" sz="2400"/>
              <a:t>1. How NetSuite handles global multi-subsidiary intercompany transactions? </a:t>
            </a:r>
          </a:p>
          <a:p>
            <a:pPr marL="140970" lvl="0" indent="0">
              <a:buSzPts val="2400"/>
              <a:buNone/>
            </a:pPr>
            <a:r>
              <a:rPr lang="en-US" sz="2400"/>
              <a:t>2. The easiest and most efficient way for Accounts Payable (AP) to process multi-line invoices with hundreds of line items</a:t>
            </a:r>
          </a:p>
          <a:p>
            <a:pPr marL="140970" lvl="0" indent="0">
              <a:buSzPts val="2400"/>
              <a:buNone/>
            </a:pPr>
            <a:endParaRPr lang="en-US" sz="2400"/>
          </a:p>
          <a:p>
            <a:pPr marL="140971" indent="0">
              <a:buSzPts val="2400"/>
              <a:buNone/>
            </a:pPr>
            <a:endParaRPr lang="en-US" sz="2400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D69C2B02-FD1B-BBBB-95D3-E18DB9EBBC1E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B5C0AC1E-3444-CB50-53F5-E316FC3C6214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BE48FFAC-9AE8-9F69-4F33-3B36202D9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66E8FC7B-C534-1970-1667-47521F903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0DFDF6FB-7E63-394E-0CCD-66C30FBEF8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835403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F6183BA3-3C7B-E431-5C92-B93A332EE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4e88538a19_0_58">
            <a:extLst>
              <a:ext uri="{FF2B5EF4-FFF2-40B4-BE49-F238E27FC236}">
                <a16:creationId xmlns:a16="http://schemas.microsoft.com/office/drawing/2014/main" id="{46932952-14CE-D92E-267E-AF8F670A59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Sponsor</a:t>
            </a:r>
            <a:endParaRPr/>
          </a:p>
        </p:txBody>
      </p:sp>
      <p:cxnSp>
        <p:nvCxnSpPr>
          <p:cNvPr id="218" name="Google Shape;218;g34e88538a19_0_58">
            <a:extLst>
              <a:ext uri="{FF2B5EF4-FFF2-40B4-BE49-F238E27FC236}">
                <a16:creationId xmlns:a16="http://schemas.microsoft.com/office/drawing/2014/main" id="{EA659793-F05B-58C3-CE29-FA43AC1DD91B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19" name="Google Shape;219;g34e88538a19_0_58">
            <a:extLst>
              <a:ext uri="{FF2B5EF4-FFF2-40B4-BE49-F238E27FC236}">
                <a16:creationId xmlns:a16="http://schemas.microsoft.com/office/drawing/2014/main" id="{065406ED-0034-B9A3-8B4C-B0ACB2526707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" name="Picture 2" descr="A red and white logo&#10;&#10;AI-generated content may be incorrect.">
            <a:extLst>
              <a:ext uri="{FF2B5EF4-FFF2-40B4-BE49-F238E27FC236}">
                <a16:creationId xmlns:a16="http://schemas.microsoft.com/office/drawing/2014/main" id="{3519CE7A-D037-E98F-E81B-E626A2426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28A0FCD-444E-02B3-B5A9-AC94B598F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7368" y="2511272"/>
            <a:ext cx="4017264" cy="10099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B2136E1-4581-FB83-231A-E01F2F7E7D26}"/>
              </a:ext>
            </a:extLst>
          </p:cNvPr>
          <p:cNvSpPr txBox="1"/>
          <p:nvPr/>
        </p:nvSpPr>
        <p:spPr>
          <a:xfrm>
            <a:off x="4087368" y="3851832"/>
            <a:ext cx="40172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/>
              <a:t>ERP-integrated solution for Accounts Payable focused on the twin issues of AP efficiency and financial security</a:t>
            </a:r>
          </a:p>
        </p:txBody>
      </p:sp>
    </p:spTree>
    <p:extLst>
      <p:ext uri="{BB962C8B-B14F-4D97-AF65-F5344CB8AC3E}">
        <p14:creationId xmlns:p14="http://schemas.microsoft.com/office/powerpoint/2010/main" val="2338766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CA2A02A3-DDEA-9FD9-844E-73554845F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748D7798-97B6-6474-3F9F-33969C37F6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Break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35AC71F4-9D9F-96B9-E4A8-6989C28F24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Resuming at 11:22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7D4A23A8-8301-32C3-220C-F70A0137BD44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B85BE82E-A148-6F05-0B40-3292539A8F05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8A98F7E3-51E9-523E-91DD-B64DDFFD2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2939C8D7-17EC-D4B3-7725-534E4FA4E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31D10C7-7368-3F93-D6AC-9D4356DDE4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67656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273C9DBD-84B2-D6F6-D969-6A9EB9062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E46D9144-1FC5-DB0F-23AF-92C5F08179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Workflows – basics, examples, </a:t>
            </a:r>
            <a:br>
              <a:rPr lang="en-US"/>
            </a:br>
            <a:r>
              <a:rPr lang="en-US"/>
              <a:t>tips/tricks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260BC51B-EFF8-CDFA-5BBA-2EA735DCD36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indent="-87629">
              <a:buSzPts val="2400"/>
              <a:buNone/>
            </a:pPr>
            <a:r>
              <a:rPr lang="en-US" sz="2400"/>
              <a:t>Mark Tanner, Kalpa Inc</a:t>
            </a:r>
          </a:p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8E5A5F4C-1A08-F7F6-005B-1E122EB7CD28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67CA27C5-D5A6-D60D-BC6B-489B9C36A42A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126D86E3-3519-678B-2933-CBB6900F79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C095E8D9-3D4E-610F-FC30-99A0BFB85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6A3FB98-130D-6A2A-1D84-6073D5529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769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C100699D-EC1D-3C78-6B27-508243BD6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C2BD97F8-8C71-B80A-D493-1A04F668AE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What is a workflow?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D55D802C-C701-E85A-F28F-40CFD5EB46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14300" indent="0">
              <a:buNone/>
            </a:pPr>
            <a:r>
              <a:rPr lang="en-CA" b="1"/>
              <a:t>Automate a business process inside the system</a:t>
            </a:r>
            <a:endParaRPr lang="en-CA"/>
          </a:p>
          <a:p>
            <a:pPr marL="114300" indent="0">
              <a:buNone/>
            </a:pPr>
            <a:endParaRPr lang="en-CA" sz="2400"/>
          </a:p>
          <a:p>
            <a:pPr marL="114300" indent="0">
              <a:buNone/>
            </a:pPr>
            <a:r>
              <a:rPr lang="en-CA"/>
              <a:t>Instead of people doing tasks manually, the system handles it</a:t>
            </a:r>
            <a:endParaRPr lang="en-CA" sz="2400"/>
          </a:p>
          <a:p>
            <a:pPr marL="114300" indent="0">
              <a:buNone/>
            </a:pPr>
            <a:endParaRPr lang="en-CA" b="1"/>
          </a:p>
          <a:p>
            <a:pPr marL="114300" indent="0">
              <a:buNone/>
            </a:pPr>
            <a:r>
              <a:rPr lang="en-CA" b="1"/>
              <a:t>Simple idea:</a:t>
            </a:r>
            <a:endParaRPr lang="en-CA" sz="2400"/>
          </a:p>
          <a:p>
            <a:pPr marL="114300" lvl="0" indent="0" fontAlgn="base">
              <a:buNone/>
            </a:pPr>
            <a:r>
              <a:rPr lang="en-CA"/>
              <a:t>If something happens</a:t>
            </a:r>
          </a:p>
          <a:p>
            <a:pPr marL="114300" lvl="0" indent="0" fontAlgn="base">
              <a:buNone/>
            </a:pPr>
            <a:r>
              <a:rPr lang="en-CA"/>
              <a:t>The system automatically performs the next step</a:t>
            </a:r>
            <a:br>
              <a:rPr lang="en-CA"/>
            </a:br>
            <a:endParaRPr lang="en-CA"/>
          </a:p>
          <a:p>
            <a:pPr marL="114300" indent="0">
              <a:buNone/>
            </a:pPr>
            <a:r>
              <a:rPr lang="en-CA" b="1"/>
              <a:t>Example:</a:t>
            </a:r>
            <a:endParaRPr lang="en-CA" sz="2400"/>
          </a:p>
          <a:p>
            <a:pPr marL="114300" lvl="0" indent="0" fontAlgn="base">
              <a:buNone/>
            </a:pPr>
            <a:r>
              <a:rPr lang="en-CA"/>
              <a:t>If a Purchase Request is created → send it for approval</a:t>
            </a:r>
          </a:p>
          <a:p>
            <a:pPr marL="114300" lvl="0" indent="0" fontAlgn="base">
              <a:buNone/>
            </a:pPr>
            <a:r>
              <a:rPr lang="en-CA"/>
              <a:t>Send out an email if something changes to a specific user, or dynamic set of users</a:t>
            </a:r>
          </a:p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B186E771-39A6-4536-3D17-691C2479F5E4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66230302-5DB6-6E7B-169E-D2C5FFA66A0D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47676020-9125-2680-E066-7EDC49361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C4C54CE2-0D17-06EF-4FA1-881D356D32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2C82DD2-A924-73E6-5A0B-E56C71D54E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6712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11142078-A9D5-7302-9E64-4226D60A6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E2164C38-6765-F0E7-4E4E-AB4B9246260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Why use a Workflow?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A62CC468-1BD1-C2A0-E887-706F59C0FC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14300" indent="0">
              <a:buNone/>
            </a:pPr>
            <a:r>
              <a:rPr lang="en-CA" b="1"/>
              <a:t>Workflows solve everyday problems:</a:t>
            </a:r>
          </a:p>
          <a:p>
            <a:pPr lvl="0" fontAlgn="base"/>
            <a:r>
              <a:rPr lang="en-CA"/>
              <a:t>People forget to follow processes</a:t>
            </a:r>
          </a:p>
          <a:p>
            <a:pPr lvl="0" fontAlgn="base"/>
            <a:r>
              <a:rPr lang="en-CA"/>
              <a:t>Tasks get delayed</a:t>
            </a:r>
          </a:p>
          <a:p>
            <a:pPr lvl="0" fontAlgn="base"/>
            <a:r>
              <a:rPr lang="en-CA"/>
              <a:t>Errors happen during manual work</a:t>
            </a:r>
          </a:p>
          <a:p>
            <a:pPr marL="114300" indent="0">
              <a:buNone/>
            </a:pPr>
            <a:endParaRPr lang="en-CA" b="1"/>
          </a:p>
          <a:p>
            <a:pPr marL="114300" indent="0">
              <a:buNone/>
            </a:pPr>
            <a:r>
              <a:rPr lang="en-CA" b="1"/>
              <a:t>Workflows help by:</a:t>
            </a:r>
            <a:endParaRPr lang="en-CA"/>
          </a:p>
          <a:p>
            <a:pPr lvl="0" fontAlgn="base"/>
            <a:r>
              <a:rPr lang="en-CA"/>
              <a:t>Saving time</a:t>
            </a:r>
          </a:p>
          <a:p>
            <a:pPr lvl="0" fontAlgn="base"/>
            <a:r>
              <a:rPr lang="en-CA"/>
              <a:t>Reducing mistakes</a:t>
            </a:r>
          </a:p>
          <a:p>
            <a:pPr lvl="0" fontAlgn="base"/>
            <a:r>
              <a:rPr lang="en-CA"/>
              <a:t>Making sure every step is followed</a:t>
            </a:r>
          </a:p>
          <a:p>
            <a:pPr lvl="0" fontAlgn="base"/>
            <a:r>
              <a:rPr lang="en-CA"/>
              <a:t>Keeping processes consistent across teams</a:t>
            </a: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DE8D1C53-03D9-6A0A-F269-85D6DFD742C2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F542F9C0-D565-0E17-DBA2-7A88E9AD39F8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C8F47C62-D240-0E25-F8A2-B39010C7A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D13421F8-61A5-6C7B-C062-CA006BA25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00EA653-E143-0892-9113-A5D302F76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2816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7D063306-18C5-F019-B028-C0F3B9EF3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892FD258-E4F6-DDD3-CAF5-1943D11E59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Real Life Example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C629ADB6-130D-2E0F-3E65-EE5B214276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599" y="1965939"/>
            <a:ext cx="5084419" cy="308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CA" b="1"/>
              <a:t>Without Workflow:</a:t>
            </a:r>
            <a:endParaRPr lang="en-CA"/>
          </a:p>
          <a:p>
            <a:pPr lvl="0" fontAlgn="base"/>
            <a:r>
              <a:rPr lang="en-CA" sz="2400"/>
              <a:t>Employee sends email for approval</a:t>
            </a:r>
          </a:p>
          <a:p>
            <a:pPr lvl="0" fontAlgn="base"/>
            <a:r>
              <a:rPr lang="en-CA" sz="2400"/>
              <a:t>Manager may miss it</a:t>
            </a:r>
          </a:p>
          <a:p>
            <a:pPr lvl="0" fontAlgn="base"/>
            <a:r>
              <a:rPr lang="en-CA" sz="2400"/>
              <a:t>No tracking</a:t>
            </a:r>
          </a:p>
          <a:p>
            <a:pPr lvl="0" fontAlgn="base"/>
            <a:r>
              <a:rPr lang="en-CA" sz="2400"/>
              <a:t>Delays happen</a:t>
            </a: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73E6EA45-03B8-F529-CAB7-57C97014DEF7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412D2B9E-7337-000D-C9A9-9BE128A570A5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99C18A37-7267-E2DD-DC2C-BD7B6432D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4EEBD9AE-C3C4-C24E-3540-2F89BE68FE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97FF32A-F4A1-CC04-18E6-F7F391C25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3" name="Google Shape;139;p4">
            <a:extLst>
              <a:ext uri="{FF2B5EF4-FFF2-40B4-BE49-F238E27FC236}">
                <a16:creationId xmlns:a16="http://schemas.microsoft.com/office/drawing/2014/main" id="{737849DA-0BD3-E0FA-0DDA-CA70232496C8}"/>
              </a:ext>
            </a:extLst>
          </p:cNvPr>
          <p:cNvSpPr txBox="1">
            <a:spLocks/>
          </p:cNvSpPr>
          <p:nvPr/>
        </p:nvSpPr>
        <p:spPr>
          <a:xfrm>
            <a:off x="6410634" y="1965939"/>
            <a:ext cx="4838613" cy="308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114300" indent="0">
              <a:buFont typeface="Arial"/>
              <a:buNone/>
            </a:pPr>
            <a:r>
              <a:rPr lang="en-CA" b="1"/>
              <a:t>With Workflow:</a:t>
            </a:r>
            <a:endParaRPr lang="en-CA"/>
          </a:p>
          <a:p>
            <a:pPr fontAlgn="base"/>
            <a:r>
              <a:rPr lang="en-CA" sz="2400"/>
              <a:t>Request is created in system</a:t>
            </a:r>
          </a:p>
          <a:p>
            <a:pPr fontAlgn="base"/>
            <a:r>
              <a:rPr lang="en-CA" sz="2400"/>
              <a:t>Automatically goes to manager</a:t>
            </a:r>
          </a:p>
          <a:p>
            <a:pPr fontAlgn="base"/>
            <a:r>
              <a:rPr lang="en-CA" sz="2400"/>
              <a:t>Manager gets notification</a:t>
            </a:r>
          </a:p>
          <a:p>
            <a:pPr fontAlgn="base"/>
            <a:r>
              <a:rPr lang="en-CA" sz="2400"/>
              <a:t>Appears on a dashboard</a:t>
            </a:r>
          </a:p>
          <a:p>
            <a:pPr fontAlgn="base"/>
            <a:r>
              <a:rPr lang="en-CA" sz="2400"/>
              <a:t>Status updates automatically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986C2E-B966-028D-BA54-4813A4E5E184}"/>
              </a:ext>
            </a:extLst>
          </p:cNvPr>
          <p:cNvSpPr txBox="1"/>
          <p:nvPr/>
        </p:nvSpPr>
        <p:spPr>
          <a:xfrm>
            <a:off x="2964424" y="5201263"/>
            <a:ext cx="59091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/>
              <a:t>Result:</a:t>
            </a:r>
            <a:endParaRPr lang="en-CA" sz="2400"/>
          </a:p>
          <a:p>
            <a:pPr lvl="0" algn="ctr" fontAlgn="base"/>
            <a:r>
              <a:rPr lang="en-CA" sz="2400"/>
              <a:t>Faster process</a:t>
            </a:r>
          </a:p>
          <a:p>
            <a:pPr lvl="0" algn="ctr" fontAlgn="base"/>
            <a:r>
              <a:rPr lang="en-CA" sz="2400"/>
              <a:t>Full visibility</a:t>
            </a:r>
          </a:p>
        </p:txBody>
      </p:sp>
    </p:spTree>
    <p:extLst>
      <p:ext uri="{BB962C8B-B14F-4D97-AF65-F5344CB8AC3E}">
        <p14:creationId xmlns:p14="http://schemas.microsoft.com/office/powerpoint/2010/main" val="3496003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48243952-D49E-3F43-E416-6812AC0C2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21E06821-0246-C3B3-920D-7F17515495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Where are Workflows used?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731FC836-D37A-01AA-3875-35D6FAEAC2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114300" indent="0">
              <a:buNone/>
            </a:pPr>
            <a:r>
              <a:rPr lang="en-CA"/>
              <a:t>Workflows can be used in many areas:</a:t>
            </a:r>
          </a:p>
          <a:p>
            <a:pPr marL="114300" indent="0">
              <a:buNone/>
            </a:pPr>
            <a:endParaRPr lang="en-CA"/>
          </a:p>
          <a:p>
            <a:pPr lvl="0" fontAlgn="base"/>
            <a:r>
              <a:rPr lang="en-CA" sz="2600" b="1"/>
              <a:t>Approvals</a:t>
            </a:r>
            <a:r>
              <a:rPr lang="en-CA" sz="2600"/>
              <a:t> – Purchase, leave, expense</a:t>
            </a:r>
          </a:p>
          <a:p>
            <a:pPr lvl="0" fontAlgn="base"/>
            <a:r>
              <a:rPr lang="en-CA" sz="2600" b="1"/>
              <a:t>Notifications</a:t>
            </a:r>
            <a:r>
              <a:rPr lang="en-CA" sz="2600"/>
              <a:t> – Emails, reminders</a:t>
            </a:r>
          </a:p>
          <a:p>
            <a:pPr lvl="0" fontAlgn="base"/>
            <a:r>
              <a:rPr lang="en-CA" sz="2600" b="1"/>
              <a:t>Data updates</a:t>
            </a:r>
            <a:r>
              <a:rPr lang="en-CA" sz="2600"/>
              <a:t> – Auto-fill or update fields</a:t>
            </a:r>
          </a:p>
          <a:p>
            <a:pPr lvl="0" fontAlgn="base"/>
            <a:r>
              <a:rPr lang="en-CA" sz="2600" b="1"/>
              <a:t>Validations</a:t>
            </a:r>
            <a:r>
              <a:rPr lang="en-CA" sz="2600"/>
              <a:t> – Prevent incorrect entries</a:t>
            </a:r>
          </a:p>
          <a:p>
            <a:pPr lvl="0" fontAlgn="base"/>
            <a:r>
              <a:rPr lang="en-CA" sz="2600" b="1"/>
              <a:t>Task assignments</a:t>
            </a:r>
            <a:r>
              <a:rPr lang="en-CA" sz="2600"/>
              <a:t> – Assign work automatically</a:t>
            </a:r>
            <a:br>
              <a:rPr lang="en-CA"/>
            </a:br>
            <a:endParaRPr lang="en-CA"/>
          </a:p>
          <a:p>
            <a:r>
              <a:rPr lang="en-CA"/>
              <a:t>Basically, anywhere there is a </a:t>
            </a:r>
            <a:r>
              <a:rPr lang="en-CA" b="1"/>
              <a:t>process or repeated task</a:t>
            </a:r>
            <a:br>
              <a:rPr lang="en-CA"/>
            </a:br>
            <a:endParaRPr lang="en-CA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66D32B52-406D-9173-BA45-67DA706D320B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97960160-B31B-0CE9-E646-EBF1DC4CF2CC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0229B1E7-166B-90BB-6748-5F821A6A7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8B0A794E-2CA7-2EAD-F563-2F3E91DFC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A58B07B-6690-9DB2-5D12-9976D6F3A7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43251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F103E487-A4C8-61CE-17E4-75EE1992A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385DF9C6-96F2-DFC8-A20B-E8A3BB0C80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Key Components of a Workflow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97ABC36A-1EA8-75CF-4607-E9A5D9506A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CA"/>
              <a:t>Every workflow has three main parts:</a:t>
            </a:r>
          </a:p>
          <a:p>
            <a:pPr lvl="0" fontAlgn="base"/>
            <a:r>
              <a:rPr lang="en-CA" sz="2400" b="1"/>
              <a:t>Trigger</a:t>
            </a:r>
            <a:r>
              <a:rPr lang="en-CA" sz="2400"/>
              <a:t> – When does it start?</a:t>
            </a:r>
          </a:p>
          <a:p>
            <a:pPr lvl="0" fontAlgn="base"/>
            <a:r>
              <a:rPr lang="en-CA" sz="2400" b="1"/>
              <a:t>Condition</a:t>
            </a:r>
            <a:r>
              <a:rPr lang="en-CA" sz="2400"/>
              <a:t> – Should it run?</a:t>
            </a:r>
          </a:p>
          <a:p>
            <a:pPr lvl="0" fontAlgn="base"/>
            <a:r>
              <a:rPr lang="en-CA" sz="2400" b="1"/>
              <a:t>Action</a:t>
            </a:r>
            <a:r>
              <a:rPr lang="en-CA" sz="2400"/>
              <a:t> – What should it do?</a:t>
            </a:r>
          </a:p>
          <a:p>
            <a:pPr marL="114300" indent="0">
              <a:buNone/>
            </a:pPr>
            <a:endParaRPr lang="en-CA"/>
          </a:p>
          <a:p>
            <a:pPr marL="114300" indent="0">
              <a:buNone/>
            </a:pPr>
            <a:r>
              <a:rPr lang="en-CA"/>
              <a:t>Think of it like:</a:t>
            </a:r>
          </a:p>
          <a:p>
            <a:pPr lvl="0" fontAlgn="base"/>
            <a:r>
              <a:rPr lang="en-CA" sz="2400"/>
              <a:t>Event → Rule → Result</a:t>
            </a: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9BC4FD3E-FEBA-DF39-8883-EFBBD6DE711C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FC5B612B-C401-FB80-5426-E16D70AA319E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6842B6FC-CC2C-5DFD-B93E-BB159468E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F9CAA8F-BCD2-11FC-8FE3-73BB9DE99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43C3203-03EF-14E9-829F-9773C568EC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51504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86C3AC73-53F0-F971-C7F4-A533D8275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E08F27F7-548E-3EF2-EF1F-13A8FE7EBB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What is a Trigger?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4B0DCE82-9543-2D50-D415-7065BFE476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14300" indent="0">
              <a:buNone/>
            </a:pPr>
            <a:r>
              <a:rPr lang="en-CA"/>
              <a:t>A trigger is the </a:t>
            </a:r>
            <a:r>
              <a:rPr lang="en-CA" b="1"/>
              <a:t>starting point</a:t>
            </a:r>
            <a:r>
              <a:rPr lang="en-CA"/>
              <a:t> of the workflow.</a:t>
            </a:r>
          </a:p>
          <a:p>
            <a:pPr marL="114300" indent="0">
              <a:buNone/>
            </a:pPr>
            <a:r>
              <a:rPr lang="en-CA"/>
              <a:t>It tells the system when to begin.</a:t>
            </a:r>
          </a:p>
          <a:p>
            <a:pPr marL="114300" indent="0">
              <a:buNone/>
            </a:pPr>
            <a:endParaRPr lang="en-CA" b="1"/>
          </a:p>
          <a:p>
            <a:pPr marL="114300" indent="0">
              <a:buNone/>
            </a:pPr>
            <a:r>
              <a:rPr lang="en-CA" b="1"/>
              <a:t>Examples:</a:t>
            </a:r>
            <a:endParaRPr lang="en-CA"/>
          </a:p>
          <a:p>
            <a:pPr lvl="0" fontAlgn="base"/>
            <a:r>
              <a:rPr lang="en-CA"/>
              <a:t>A record is created</a:t>
            </a:r>
          </a:p>
          <a:p>
            <a:pPr lvl="0" fontAlgn="base"/>
            <a:r>
              <a:rPr lang="en-CA"/>
              <a:t>A record is edited</a:t>
            </a:r>
          </a:p>
          <a:p>
            <a:pPr lvl="0" fontAlgn="base"/>
            <a:r>
              <a:rPr lang="en-CA"/>
              <a:t>A button is clicked</a:t>
            </a:r>
          </a:p>
          <a:p>
            <a:pPr lvl="0" fontAlgn="base"/>
            <a:r>
              <a:rPr lang="en-CA"/>
              <a:t>A status changes</a:t>
            </a:r>
          </a:p>
          <a:p>
            <a:pPr marL="114300" indent="0">
              <a:buNone/>
            </a:pPr>
            <a:endParaRPr lang="en-CA"/>
          </a:p>
          <a:p>
            <a:pPr marL="114300" indent="0">
              <a:buNone/>
            </a:pPr>
            <a:r>
              <a:rPr lang="en-CA"/>
              <a:t>Without a trigger, the workflow will not start.</a:t>
            </a:r>
          </a:p>
          <a:p>
            <a:pPr marL="114300" indent="0">
              <a:buNone/>
            </a:pPr>
            <a:br>
              <a:rPr lang="en-CA"/>
            </a:br>
            <a:endParaRPr lang="en-CA" sz="2400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56CFFB6D-A6EC-8115-D52C-03D8128AE09D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F0CD30D3-02AC-30BA-88E2-B55414830FDA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E60C958F-8ED1-4948-02BA-1ECDD4FFF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30F7A86E-2AF0-62E0-78FF-E73D3EB4EE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1FBB27F-B327-C74C-1E00-254882FD74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6AEC22-C354-AA2F-AE86-40C0318B8AB6}"/>
              </a:ext>
            </a:extLst>
          </p:cNvPr>
          <p:cNvSpPr txBox="1"/>
          <p:nvPr/>
        </p:nvSpPr>
        <p:spPr>
          <a:xfrm>
            <a:off x="7973961" y="3028335"/>
            <a:ext cx="3383439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sz="1800"/>
              <a:t>2 Triggers:</a:t>
            </a:r>
            <a:br>
              <a:rPr lang="en-CA" sz="1800"/>
            </a:br>
            <a:endParaRPr lang="en-CA" sz="1800"/>
          </a:p>
          <a:p>
            <a:pPr marL="342900" indent="-342900">
              <a:buAutoNum type="arabicParenR"/>
            </a:pPr>
            <a:r>
              <a:rPr lang="en-CA" sz="1800"/>
              <a:t>Overall Workflow execution</a:t>
            </a:r>
          </a:p>
          <a:p>
            <a:pPr marL="342900" indent="-342900">
              <a:buAutoNum type="arabicParenR"/>
            </a:pPr>
            <a:r>
              <a:rPr lang="en-CA" sz="1800"/>
              <a:t>Each action execution</a:t>
            </a:r>
          </a:p>
        </p:txBody>
      </p:sp>
    </p:spTree>
    <p:extLst>
      <p:ext uri="{BB962C8B-B14F-4D97-AF65-F5344CB8AC3E}">
        <p14:creationId xmlns:p14="http://schemas.microsoft.com/office/powerpoint/2010/main" val="1717770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61134B60-E742-60F8-0CBD-CA771C2CF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653229B7-FA50-5483-5672-3728C0E91F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What is a Condition?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D0082976-4387-B65A-EF68-B90507571F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14300" indent="0">
              <a:buNone/>
            </a:pPr>
            <a:r>
              <a:rPr lang="en-CA"/>
              <a:t>Conditions are </a:t>
            </a:r>
            <a:r>
              <a:rPr lang="en-CA" b="1"/>
              <a:t>rules that decide whether the workflow should proceed</a:t>
            </a:r>
            <a:r>
              <a:rPr lang="en-CA"/>
              <a:t>.</a:t>
            </a:r>
          </a:p>
          <a:p>
            <a:pPr marL="114300" indent="0">
              <a:buNone/>
            </a:pPr>
            <a:r>
              <a:rPr lang="en-CA"/>
              <a:t>They help control when automation should happen.</a:t>
            </a:r>
          </a:p>
          <a:p>
            <a:pPr marL="114300" indent="0">
              <a:buNone/>
            </a:pPr>
            <a:endParaRPr lang="en-CA" b="1"/>
          </a:p>
          <a:p>
            <a:pPr marL="114300" indent="0">
              <a:buNone/>
            </a:pPr>
            <a:r>
              <a:rPr lang="en-CA" b="1"/>
              <a:t>Examples:</a:t>
            </a:r>
            <a:endParaRPr lang="en-CA"/>
          </a:p>
          <a:p>
            <a:pPr lvl="0" fontAlgn="base"/>
            <a:r>
              <a:rPr lang="en-CA"/>
              <a:t>Amount is greater than 5,000</a:t>
            </a:r>
          </a:p>
          <a:p>
            <a:pPr lvl="0" fontAlgn="base"/>
            <a:r>
              <a:rPr lang="en-CA"/>
              <a:t>Status is “Pending Approval”</a:t>
            </a:r>
          </a:p>
          <a:p>
            <a:pPr lvl="0" fontAlgn="base"/>
            <a:r>
              <a:rPr lang="en-CA"/>
              <a:t>Customer type is “Premium”</a:t>
            </a:r>
          </a:p>
          <a:p>
            <a:pPr lvl="0" fontAlgn="base"/>
            <a:r>
              <a:rPr lang="en-CA"/>
              <a:t>Check box is checked</a:t>
            </a:r>
          </a:p>
          <a:p>
            <a:endParaRPr lang="en-CA"/>
          </a:p>
          <a:p>
            <a:pPr marL="114300" indent="0">
              <a:buNone/>
            </a:pPr>
            <a:r>
              <a:rPr lang="en-CA"/>
              <a:t>If conditions are not met, the workflow does nothing.</a:t>
            </a:r>
            <a:br>
              <a:rPr lang="en-CA"/>
            </a:br>
            <a:endParaRPr lang="en-CA" sz="2400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1CA10C7C-C8D2-F41D-AE20-187028913A4C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7B5B8F1A-FE21-CE0D-C119-E5D15A52E5FB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D56A019A-799C-3B54-1E1D-D51F03F96A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0231453F-45F0-FE71-D35D-51B57D085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C3E106C-04EA-9412-43E9-98B9EDABFB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9955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0CB50081-7AE0-B71B-AFB4-470F60372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BE1C0549-61F9-0DDB-47AB-87E808FADE3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What is an Action?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ECD9B8F1-DA65-2A0C-DB63-4AD69196C3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14300" indent="0">
              <a:buNone/>
            </a:pPr>
            <a:r>
              <a:rPr lang="en-CA"/>
              <a:t>Actions are what the system does automatically.</a:t>
            </a:r>
          </a:p>
          <a:p>
            <a:pPr marL="114300" indent="0">
              <a:buNone/>
            </a:pPr>
            <a:endParaRPr lang="en-CA" b="1"/>
          </a:p>
          <a:p>
            <a:pPr marL="114300" indent="0">
              <a:buNone/>
            </a:pPr>
            <a:r>
              <a:rPr lang="en-CA" b="1"/>
              <a:t>Examples:</a:t>
            </a:r>
            <a:endParaRPr lang="en-CA"/>
          </a:p>
          <a:p>
            <a:pPr lvl="0" fontAlgn="base"/>
            <a:r>
              <a:rPr lang="en-CA"/>
              <a:t>Send an email</a:t>
            </a:r>
          </a:p>
          <a:p>
            <a:pPr lvl="0" fontAlgn="base"/>
            <a:r>
              <a:rPr lang="en-CA"/>
              <a:t>Update a field</a:t>
            </a:r>
          </a:p>
          <a:p>
            <a:pPr lvl="0" fontAlgn="base"/>
            <a:r>
              <a:rPr lang="en-CA"/>
              <a:t>Approve or reject</a:t>
            </a:r>
          </a:p>
          <a:p>
            <a:pPr lvl="0" fontAlgn="base"/>
            <a:r>
              <a:rPr lang="en-CA"/>
              <a:t>Create a task</a:t>
            </a:r>
          </a:p>
          <a:p>
            <a:pPr lvl="0" fontAlgn="base"/>
            <a:r>
              <a:rPr lang="en-CA"/>
              <a:t>Lock a record</a:t>
            </a:r>
          </a:p>
          <a:p>
            <a:pPr marL="114300" indent="0">
              <a:buNone/>
            </a:pPr>
            <a:endParaRPr lang="en-CA"/>
          </a:p>
          <a:p>
            <a:pPr marL="114300" indent="0">
              <a:buNone/>
            </a:pPr>
            <a:r>
              <a:rPr lang="en-CA"/>
              <a:t>This is the actual outcome of the workflow.</a:t>
            </a:r>
            <a:br>
              <a:rPr lang="en-CA"/>
            </a:br>
            <a:endParaRPr lang="en-CA" sz="2400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2D683749-4815-5746-29AF-FBCE505AD4F7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9F603641-7ECD-7893-9AA2-CE53D64931BB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A9C57A6A-699C-D07D-CABC-ACD85F592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338152C-5806-9E26-AACF-E3346E118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190CFBA-2AB7-6A60-C363-5E71C3CE0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134225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9C706A41-5807-8D23-BDDA-AE184E30C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15C0274C-14D6-FD94-240E-C40B5F42DF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Workflow States (very important)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725C6598-B4CA-3003-DE3B-B5F3FF5DA3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14300" indent="0">
              <a:buNone/>
            </a:pPr>
            <a:r>
              <a:rPr lang="en-CA"/>
              <a:t>Workflows move in steps called </a:t>
            </a:r>
            <a:r>
              <a:rPr lang="en-CA" b="1"/>
              <a:t>states</a:t>
            </a:r>
            <a:r>
              <a:rPr lang="en-CA"/>
              <a:t>.</a:t>
            </a:r>
          </a:p>
          <a:p>
            <a:pPr marL="114300" indent="0">
              <a:buNone/>
            </a:pPr>
            <a:r>
              <a:rPr lang="en-CA"/>
              <a:t>Each state represents a stage in the process.</a:t>
            </a:r>
            <a:br>
              <a:rPr lang="en-CA"/>
            </a:br>
            <a:endParaRPr lang="en-CA"/>
          </a:p>
          <a:p>
            <a:pPr marL="114300" indent="0">
              <a:buNone/>
            </a:pPr>
            <a:r>
              <a:rPr lang="en-CA" b="1"/>
              <a:t>Example:</a:t>
            </a:r>
            <a:endParaRPr lang="en-CA"/>
          </a:p>
          <a:p>
            <a:pPr lvl="0" fontAlgn="base"/>
            <a:r>
              <a:rPr lang="en-CA"/>
              <a:t>Draft</a:t>
            </a:r>
          </a:p>
          <a:p>
            <a:pPr lvl="0" fontAlgn="base"/>
            <a:r>
              <a:rPr lang="en-CA"/>
              <a:t>Pending Approval</a:t>
            </a:r>
          </a:p>
          <a:p>
            <a:pPr lvl="0" fontAlgn="base"/>
            <a:r>
              <a:rPr lang="en-CA"/>
              <a:t>Approved / Rejected</a:t>
            </a:r>
          </a:p>
          <a:p>
            <a:pPr marL="114300" indent="0">
              <a:buNone/>
            </a:pPr>
            <a:endParaRPr lang="en-CA"/>
          </a:p>
          <a:p>
            <a:pPr marL="114300" indent="0">
              <a:buNone/>
            </a:pPr>
            <a:r>
              <a:rPr lang="en-CA"/>
              <a:t>The workflow moves from one state to another based on actions.</a:t>
            </a:r>
          </a:p>
          <a:p>
            <a:pPr marL="114300" indent="0">
              <a:buNone/>
            </a:pPr>
            <a:r>
              <a:rPr lang="en-CA"/>
              <a:t>Think of it like a journey from start to finish.</a:t>
            </a:r>
            <a:br>
              <a:rPr lang="en-CA"/>
            </a:br>
            <a:endParaRPr lang="en-CA" sz="2400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772A709A-CA54-CAC4-4B23-D99E8C4FA5B8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FB35C380-2688-7354-7B55-12682DCC6FB6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B2E2198F-7A71-38F4-0D73-356244F78C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CD2FF2BB-E226-926A-770C-A8E6717EF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23374B6-8702-3AF0-227D-40866CA3ED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4E84CB-157E-9969-E225-20C2C23A2466}"/>
              </a:ext>
            </a:extLst>
          </p:cNvPr>
          <p:cNvSpPr txBox="1"/>
          <p:nvPr/>
        </p:nvSpPr>
        <p:spPr>
          <a:xfrm>
            <a:off x="7987861" y="2833131"/>
            <a:ext cx="363657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sz="1600" b="1"/>
              <a:t>Use Workflow Transitions</a:t>
            </a:r>
          </a:p>
          <a:p>
            <a:r>
              <a:rPr lang="en-CA" sz="1600"/>
              <a:t>Allows movement from State to State</a:t>
            </a:r>
          </a:p>
          <a:p>
            <a:r>
              <a:rPr lang="en-CA" sz="1600"/>
              <a:t>Logical conditions trigger the move</a:t>
            </a:r>
          </a:p>
        </p:txBody>
      </p:sp>
    </p:spTree>
    <p:extLst>
      <p:ext uri="{BB962C8B-B14F-4D97-AF65-F5344CB8AC3E}">
        <p14:creationId xmlns:p14="http://schemas.microsoft.com/office/powerpoint/2010/main" val="42100226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F2997B1D-3E08-256F-3415-DD3F739D3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3DDF9AE8-0D8D-EFE3-6755-3FBBA40578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Workflow Triggers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A53F40D5-6B87-0BB5-7044-B3C4CBD68B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114300" indent="0">
              <a:buNone/>
            </a:pPr>
            <a:r>
              <a:rPr lang="en-CA"/>
              <a:t>A trigger defines </a:t>
            </a:r>
            <a:r>
              <a:rPr lang="en-CA" b="1"/>
              <a:t>when the workflow starts or executes actions</a:t>
            </a:r>
            <a:r>
              <a:rPr lang="en-CA"/>
              <a:t>.</a:t>
            </a:r>
          </a:p>
          <a:p>
            <a:pPr marL="114300" indent="0">
              <a:buNone/>
            </a:pPr>
            <a:r>
              <a:rPr lang="en-CA"/>
              <a:t>In NetSuite, workflows don’t just run once—they react to events happening on a record.</a:t>
            </a:r>
          </a:p>
          <a:p>
            <a:pPr marL="114300" indent="0">
              <a:buNone/>
            </a:pPr>
            <a:endParaRPr lang="en-CA" b="1"/>
          </a:p>
          <a:p>
            <a:pPr marL="114300" indent="0">
              <a:buNone/>
            </a:pPr>
            <a:r>
              <a:rPr lang="en-CA" b="1"/>
              <a:t>Common Trigger Types:</a:t>
            </a:r>
            <a:endParaRPr lang="en-CA"/>
          </a:p>
          <a:p>
            <a:pPr lvl="0" fontAlgn="base"/>
            <a:r>
              <a:rPr lang="en-CA"/>
              <a:t>Entry -&gt; runs when a record enters a state</a:t>
            </a:r>
          </a:p>
          <a:p>
            <a:pPr lvl="0" fontAlgn="base"/>
            <a:r>
              <a:rPr lang="en-CA"/>
              <a:t>Exit -&gt; runs when a record leaves a state</a:t>
            </a:r>
          </a:p>
          <a:p>
            <a:pPr lvl="0" fontAlgn="base"/>
            <a:r>
              <a:rPr lang="en-CA"/>
              <a:t>Before Record Load -&gt; before a record is opened on screen</a:t>
            </a:r>
          </a:p>
          <a:p>
            <a:pPr lvl="0" fontAlgn="base"/>
            <a:r>
              <a:rPr lang="en-CA"/>
              <a:t>Before Record Submit -&gt; after submit is clicked but before the record is saved </a:t>
            </a:r>
          </a:p>
          <a:p>
            <a:pPr lvl="0" fontAlgn="base"/>
            <a:r>
              <a:rPr lang="en-CA"/>
              <a:t>After Record Submit -&gt; after the record is saved</a:t>
            </a:r>
          </a:p>
          <a:p>
            <a:pPr lvl="0" fontAlgn="base"/>
            <a:r>
              <a:rPr lang="en-CA"/>
              <a:t>Scheduled -&gt; at specific time intervals (not user-driven)</a:t>
            </a:r>
          </a:p>
          <a:p>
            <a:pPr lvl="0" fontAlgn="base"/>
            <a:r>
              <a:rPr lang="en-CA"/>
              <a:t>Before User Edit -&gt; before a user edits an existing record</a:t>
            </a:r>
          </a:p>
          <a:p>
            <a:pPr marL="114300" indent="0">
              <a:buNone/>
            </a:pPr>
            <a:br>
              <a:rPr lang="en-CA"/>
            </a:br>
            <a:r>
              <a:rPr lang="en-CA"/>
              <a:t>Each one is used for a different purpose depending on the situation.</a:t>
            </a:r>
            <a:br>
              <a:rPr lang="en-CA"/>
            </a:br>
            <a:endParaRPr lang="en-CA" sz="2400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3B078F81-8152-0B75-3D7A-6F2DE5197C95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59EAC2A3-0E4C-61BD-7D65-9DA3748CFC8C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0328B94E-77DD-8B72-C7B3-74708B32E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C7779E71-AE25-E82E-5379-AA0E9115B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58763514-9D5E-A5D4-47B0-10C29AEB23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F324B9-3320-2ED2-F7AB-F94944410241}"/>
              </a:ext>
            </a:extLst>
          </p:cNvPr>
          <p:cNvSpPr txBox="1"/>
          <p:nvPr/>
        </p:nvSpPr>
        <p:spPr>
          <a:xfrm>
            <a:off x="8943278" y="3057447"/>
            <a:ext cx="285471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b="1"/>
              <a:t>Workflow initiation</a:t>
            </a:r>
            <a:r>
              <a:rPr lang="en-CA"/>
              <a:t> → </a:t>
            </a:r>
            <a:r>
              <a:rPr lang="en-CA" i="1"/>
              <a:t>Should this workflow instance start?</a:t>
            </a:r>
          </a:p>
          <a:p>
            <a:br>
              <a:rPr lang="en-CA"/>
            </a:br>
            <a:r>
              <a:rPr lang="en-CA" b="1"/>
              <a:t>State/Action trigger</a:t>
            </a:r>
            <a:r>
              <a:rPr lang="en-CA"/>
              <a:t> → </a:t>
            </a:r>
            <a:r>
              <a:rPr lang="en-CA" i="1"/>
              <a:t>When should this particular action execute?</a:t>
            </a:r>
            <a:endParaRPr lang="en-CA" b="1"/>
          </a:p>
        </p:txBody>
      </p:sp>
    </p:spTree>
    <p:extLst>
      <p:ext uri="{BB962C8B-B14F-4D97-AF65-F5344CB8AC3E}">
        <p14:creationId xmlns:p14="http://schemas.microsoft.com/office/powerpoint/2010/main" val="2259743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CD56E334-4EA7-80B8-0F8B-18C5B1698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8C67957B-B27D-2EF7-3B36-4B2143E62D9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Choosing the Right Trigger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9177A34F-CFA0-A85D-DB12-6F28F5B288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 fontAlgn="base"/>
            <a:r>
              <a:rPr lang="en-CA"/>
              <a:t>Use </a:t>
            </a:r>
            <a:r>
              <a:rPr lang="en-CA" b="1"/>
              <a:t>Before Submit</a:t>
            </a:r>
            <a:r>
              <a:rPr lang="en-CA"/>
              <a:t> → for validations, save “control”</a:t>
            </a:r>
          </a:p>
          <a:p>
            <a:pPr lvl="0" fontAlgn="base"/>
            <a:r>
              <a:rPr lang="en-CA"/>
              <a:t>Use </a:t>
            </a:r>
            <a:r>
              <a:rPr lang="en-CA" b="1"/>
              <a:t>After Submit</a:t>
            </a:r>
            <a:r>
              <a:rPr lang="en-CA"/>
              <a:t> → for actions like emails, or after a record save</a:t>
            </a:r>
          </a:p>
          <a:p>
            <a:pPr lvl="0" fontAlgn="base"/>
            <a:r>
              <a:rPr lang="en-CA"/>
              <a:t>Use </a:t>
            </a:r>
            <a:r>
              <a:rPr lang="en-CA" b="1"/>
              <a:t>Before Load</a:t>
            </a:r>
            <a:r>
              <a:rPr lang="en-CA"/>
              <a:t> → for UI changes</a:t>
            </a:r>
          </a:p>
          <a:p>
            <a:pPr lvl="0" fontAlgn="base"/>
            <a:r>
              <a:rPr lang="en-CA"/>
              <a:t>Use </a:t>
            </a:r>
            <a:r>
              <a:rPr lang="en-CA" b="1"/>
              <a:t>Scheduled</a:t>
            </a:r>
            <a:r>
              <a:rPr lang="en-CA"/>
              <a:t> → for background jobs</a:t>
            </a:r>
          </a:p>
          <a:p>
            <a:pPr lvl="0" fontAlgn="base"/>
            <a:r>
              <a:rPr lang="en-CA"/>
              <a:t>Use </a:t>
            </a:r>
            <a:r>
              <a:rPr lang="en-CA" b="1"/>
              <a:t>Entry/Exit</a:t>
            </a:r>
            <a:r>
              <a:rPr lang="en-CA"/>
              <a:t> → for process flow control</a:t>
            </a:r>
          </a:p>
          <a:p>
            <a:pPr marL="114300" indent="0">
              <a:buNone/>
            </a:pPr>
            <a:endParaRPr lang="en-CA"/>
          </a:p>
          <a:p>
            <a:pPr marL="114300" indent="0">
              <a:buNone/>
            </a:pPr>
            <a:r>
              <a:rPr lang="en-CA"/>
              <a:t>Choosing the right trigger ensures correct behavior</a:t>
            </a:r>
            <a:br>
              <a:rPr lang="en-CA"/>
            </a:br>
            <a:br>
              <a:rPr lang="en-CA"/>
            </a:br>
            <a:endParaRPr lang="en-CA" sz="2400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9C82ED16-35CA-8355-9100-68AFB3010E58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9D5BB58B-AF7C-817B-BE52-7995EF80C282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7F45987B-F37F-B89D-F51D-1FB48A115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D72DE41-0F7B-A5CD-96F2-B543F01A3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A6E1000-9721-F65A-E043-FAF300863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24504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76862B1F-2692-73A2-064E-676B5E345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A76F71EE-3D9D-5A8B-31F4-99B2B32114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Demo 1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B0E485DE-B670-B770-95E6-56AF4338CB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CA" b="1"/>
              <a:t>Scenario:</a:t>
            </a:r>
          </a:p>
          <a:p>
            <a:pPr marL="114300" indent="0">
              <a:buNone/>
            </a:pPr>
            <a:r>
              <a:rPr lang="en-CA"/>
              <a:t>Anyone can create a new customer, but the sales manager (or finance) must approve the customer before creating a sales order.</a:t>
            </a:r>
          </a:p>
          <a:p>
            <a:pPr marL="114300" indent="0">
              <a:buNone/>
            </a:pPr>
            <a:endParaRPr lang="en-CA"/>
          </a:p>
          <a:p>
            <a:pPr marL="114300" indent="0">
              <a:buNone/>
            </a:pPr>
            <a:r>
              <a:rPr lang="en-CA" b="1"/>
              <a:t>This solution will demonstrate:</a:t>
            </a:r>
          </a:p>
          <a:p>
            <a:pPr marL="1085850" lvl="1" indent="-514350">
              <a:buFont typeface="+mj-lt"/>
              <a:buAutoNum type="arabicPeriod"/>
            </a:pPr>
            <a:r>
              <a:rPr lang="en-CA"/>
              <a:t>Approval process</a:t>
            </a:r>
          </a:p>
          <a:p>
            <a:pPr marL="1085850" lvl="1" indent="-514350">
              <a:buFont typeface="+mj-lt"/>
              <a:buAutoNum type="arabicPeriod"/>
            </a:pPr>
            <a:r>
              <a:rPr lang="en-CA"/>
              <a:t>Sending an email</a:t>
            </a:r>
            <a:br>
              <a:rPr lang="en-CA"/>
            </a:br>
            <a:endParaRPr lang="en-CA" sz="2400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F792EDEA-8BE5-9737-4D2F-F921FB555EBF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31F0397D-10C4-00B4-72FB-DBE64CDEE47A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D262D0E1-1F01-DFEE-12BF-A0E9ED6EED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63106D72-0095-CC1C-4DBA-A0E4FA0DB4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CCCE8C0-D07E-0F88-DE41-AC1063BFB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14944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114AE093-7B9D-A890-410D-D4BF1AEA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8475A7EA-F79E-DB17-BA22-9AC9D744A2A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Demo 1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F11F3AD1-6B1B-4FBB-C0E1-143906642C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CA" b="1"/>
              <a:t>Scenario:</a:t>
            </a:r>
          </a:p>
          <a:p>
            <a:pPr marL="114300" indent="0">
              <a:buNone/>
            </a:pPr>
            <a:r>
              <a:rPr lang="en-CA"/>
              <a:t>Anyone can create a new customer, but the sales manager (or finance) must approve the customer before creating a sales order.</a:t>
            </a:r>
          </a:p>
          <a:p>
            <a:pPr marL="114300" indent="0">
              <a:buNone/>
            </a:pPr>
            <a:endParaRPr lang="en-CA"/>
          </a:p>
          <a:p>
            <a:pPr marL="114300" indent="0">
              <a:buNone/>
            </a:pPr>
            <a:r>
              <a:rPr lang="en-CA" b="1"/>
              <a:t>This solution will demonstrate:</a:t>
            </a:r>
          </a:p>
          <a:p>
            <a:pPr marL="1085850" lvl="1" indent="-514350">
              <a:buFont typeface="+mj-lt"/>
              <a:buAutoNum type="arabicPeriod"/>
            </a:pPr>
            <a:r>
              <a:rPr lang="en-CA"/>
              <a:t>Approval process</a:t>
            </a:r>
          </a:p>
          <a:p>
            <a:pPr marL="1085850" lvl="1" indent="-514350">
              <a:buFont typeface="+mj-lt"/>
              <a:buAutoNum type="arabicPeriod"/>
            </a:pPr>
            <a:r>
              <a:rPr lang="en-CA"/>
              <a:t>Sending an email</a:t>
            </a:r>
            <a:br>
              <a:rPr lang="en-CA"/>
            </a:br>
            <a:endParaRPr lang="en-CA" sz="2400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D17A83FD-7FCB-6BEE-6BEB-222F15DAAF98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C1DC267E-BFCA-0D9E-ADF3-1E118AA630BC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5E29C0A8-437F-CE3E-9F48-D359BB906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971282E2-620F-064A-88A3-F93F85328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229720EE-F603-2AE0-2771-69E7AEC03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84959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9007AC13-4B8F-1EB6-2A02-791134187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2E8F0C67-C63B-3F1D-8F63-6465C93FA2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Demo 2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BB800D0C-9134-4AD9-348E-E132F246FE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CA" b="1"/>
              <a:t>Scenario:</a:t>
            </a:r>
          </a:p>
          <a:p>
            <a:pPr marL="114300" indent="0">
              <a:buNone/>
            </a:pPr>
            <a:r>
              <a:rPr lang="en-CA"/>
              <a:t>We </a:t>
            </a:r>
            <a:r>
              <a:rPr lang="en-US"/>
              <a:t>want to email customers when their credit balance exceeds</a:t>
            </a:r>
            <a:r>
              <a:rPr lang="en-CA"/>
              <a:t> $10,000 at 45 days.</a:t>
            </a:r>
          </a:p>
          <a:p>
            <a:pPr marL="114300" indent="0">
              <a:buNone/>
            </a:pPr>
            <a:endParaRPr lang="en-CA" b="1"/>
          </a:p>
          <a:p>
            <a:pPr marL="114300" indent="0">
              <a:buNone/>
            </a:pPr>
            <a:r>
              <a:rPr lang="en-CA" b="1"/>
              <a:t>This solution will demonstrate:</a:t>
            </a:r>
          </a:p>
          <a:p>
            <a:pPr marL="1085850" lvl="1" indent="-514350">
              <a:buFont typeface="+mj-lt"/>
              <a:buAutoNum type="arabicPeriod"/>
            </a:pPr>
            <a:r>
              <a:rPr lang="en-CA"/>
              <a:t>Saved Search condition</a:t>
            </a:r>
          </a:p>
          <a:p>
            <a:pPr marL="1085850" lvl="1" indent="-514350">
              <a:buFont typeface="+mj-lt"/>
              <a:buAutoNum type="arabicPeriod"/>
            </a:pPr>
            <a:r>
              <a:rPr lang="en-CA"/>
              <a:t>Schedule</a:t>
            </a:r>
            <a:br>
              <a:rPr lang="en-CA"/>
            </a:br>
            <a:endParaRPr lang="en-CA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A01873CE-2BC8-F901-26EC-625D6AB250FD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394B4D32-E66F-3511-7BAA-198EB29F24FC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E5133928-19A7-DFCE-AF7C-9E9889F6E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18552FA2-E8BC-0B22-E79E-AFB76EEBE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298CEA6-0811-9A69-7DA8-005021CFE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9558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6C7DF037-5E90-F962-8D38-C45882ADD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C63220AB-77B2-9A5C-A0EB-A5FAA15885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Demo 3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2C2092E9-E9BD-2435-5C97-FC1A46AB3A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CA" b="1"/>
              <a:t>Scenario:</a:t>
            </a:r>
          </a:p>
          <a:p>
            <a:pPr marL="114300" indent="0">
              <a:buNone/>
            </a:pPr>
            <a:r>
              <a:rPr lang="en-CA"/>
              <a:t>Some customers require a PO # on all sales order while other customers do not.</a:t>
            </a:r>
          </a:p>
          <a:p>
            <a:pPr marL="114300" indent="0">
              <a:buNone/>
            </a:pPr>
            <a:endParaRPr lang="en-CA"/>
          </a:p>
          <a:p>
            <a:pPr marL="114300" indent="0">
              <a:buNone/>
            </a:pPr>
            <a:r>
              <a:rPr lang="en-CA" b="1"/>
              <a:t>This solution will demonstrate:</a:t>
            </a:r>
          </a:p>
          <a:p>
            <a:pPr marL="1085850" lvl="1" indent="-514350">
              <a:buFont typeface="+mj-lt"/>
              <a:buAutoNum type="arabicPeriod"/>
            </a:pPr>
            <a:r>
              <a:rPr lang="en-CA"/>
              <a:t>Field Validation</a:t>
            </a:r>
          </a:p>
          <a:p>
            <a:pPr marL="1085850" lvl="1" indent="-514350">
              <a:buFont typeface="+mj-lt"/>
              <a:buAutoNum type="arabicPeriod"/>
            </a:pPr>
            <a:r>
              <a:rPr lang="en-CA"/>
              <a:t>Record field sourcing</a:t>
            </a:r>
            <a:br>
              <a:rPr lang="en-CA"/>
            </a:br>
            <a:endParaRPr lang="en-CA" sz="2400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706F3C37-EDD1-CF58-BE8A-5902AB30960A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B6EA148A-C8BF-6B29-3D37-6F7F979554C1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127B2133-4BEB-CB86-6E44-C1C09CA1D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59D33F05-AE6F-1767-0225-01CBB5E56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E30CC94-541A-32BF-91D2-3B618094F3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76193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FBC1F083-E364-61AB-D55F-C3B9141B7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50613D6C-424D-7AD9-E919-041C0E4511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Release Status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6FD861EA-0BA8-4733-F454-0D34A8AC43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114300" indent="0">
              <a:buNone/>
            </a:pPr>
            <a:r>
              <a:rPr lang="en-CA"/>
              <a:t>Release status controls whether your workflow is:</a:t>
            </a:r>
          </a:p>
          <a:p>
            <a:pPr lvl="0" fontAlgn="base"/>
            <a:r>
              <a:rPr lang="en-CA" b="1"/>
              <a:t>Testing</a:t>
            </a:r>
            <a:r>
              <a:rPr lang="en-CA"/>
              <a:t> → Only for testing, limited users</a:t>
            </a:r>
          </a:p>
          <a:p>
            <a:pPr lvl="0" fontAlgn="base"/>
            <a:r>
              <a:rPr lang="en-CA" b="1"/>
              <a:t>Released</a:t>
            </a:r>
            <a:r>
              <a:rPr lang="en-CA"/>
              <a:t> → Live for all users</a:t>
            </a:r>
          </a:p>
          <a:p>
            <a:pPr lvl="0" fontAlgn="base"/>
            <a:r>
              <a:rPr lang="en-CA" b="1"/>
              <a:t>Not Initiating</a:t>
            </a:r>
            <a:r>
              <a:rPr lang="en-CA"/>
              <a:t> → Saved but not active</a:t>
            </a:r>
          </a:p>
          <a:p>
            <a:pPr marL="114300" indent="0">
              <a:buNone/>
            </a:pPr>
            <a:endParaRPr lang="en-CA" b="1"/>
          </a:p>
          <a:p>
            <a:pPr marL="114300" indent="0">
              <a:buNone/>
            </a:pPr>
            <a:r>
              <a:rPr lang="en-CA" b="1"/>
              <a:t>When to use Each Release status:</a:t>
            </a:r>
            <a:endParaRPr lang="en-CA"/>
          </a:p>
          <a:p>
            <a:pPr marL="571500" lvl="1" indent="0">
              <a:buNone/>
            </a:pPr>
            <a:r>
              <a:rPr lang="en-CA" b="1"/>
              <a:t>Testing</a:t>
            </a:r>
            <a:endParaRPr lang="en-CA"/>
          </a:p>
          <a:p>
            <a:pPr lvl="1" fontAlgn="base"/>
            <a:r>
              <a:rPr lang="en-CA"/>
              <a:t>While building or validating logic</a:t>
            </a:r>
          </a:p>
          <a:p>
            <a:pPr lvl="1" fontAlgn="base"/>
            <a:r>
              <a:rPr lang="en-CA"/>
              <a:t>To avoid impacting real users</a:t>
            </a:r>
          </a:p>
          <a:p>
            <a:pPr marL="571500" lvl="1" indent="0">
              <a:buNone/>
            </a:pPr>
            <a:r>
              <a:rPr lang="en-CA" b="1"/>
              <a:t>Released</a:t>
            </a:r>
            <a:endParaRPr lang="en-CA"/>
          </a:p>
          <a:p>
            <a:pPr lvl="1" fontAlgn="base"/>
            <a:r>
              <a:rPr lang="en-CA"/>
              <a:t>When fully tested and ready</a:t>
            </a:r>
          </a:p>
          <a:p>
            <a:pPr lvl="1" fontAlgn="base"/>
            <a:r>
              <a:rPr lang="en-CA"/>
              <a:t>Used in live business processes</a:t>
            </a:r>
          </a:p>
          <a:p>
            <a:pPr marL="571500" lvl="1" indent="0">
              <a:buNone/>
            </a:pPr>
            <a:r>
              <a:rPr lang="en-CA" b="1"/>
              <a:t>Not Initiating</a:t>
            </a:r>
            <a:endParaRPr lang="en-CA"/>
          </a:p>
          <a:p>
            <a:pPr lvl="1" fontAlgn="base"/>
            <a:r>
              <a:rPr lang="en-CA"/>
              <a:t>When workflow is not ready</a:t>
            </a:r>
          </a:p>
          <a:p>
            <a:pPr lvl="1" fontAlgn="base"/>
            <a:r>
              <a:rPr lang="en-CA"/>
              <a:t>Or temporarily disabled</a:t>
            </a: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CD4BF4AF-157E-B4FB-0EE1-335A57A7F1F3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88E89320-4678-078E-18B8-6EF34DE79A6D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D7F3D4C6-7609-D085-47D1-0AB7C62D0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0483A246-4D56-3955-2B39-5E957E9AA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4B977D1-F0D5-1161-4F13-1D94D966B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42800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4321F9A6-F4E9-3318-EA5E-FDDD684A9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1F8FC3EB-7F27-D8C6-3DE8-67B9653643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n-US"/>
              <a:t>How to troubleshoot a Workflow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3EFF0266-9608-4619-FC8C-D873C720B5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14300" indent="0">
              <a:buNone/>
            </a:pPr>
            <a:r>
              <a:rPr lang="en-CA"/>
              <a:t>Logging helps you </a:t>
            </a:r>
            <a:r>
              <a:rPr lang="en-CA" b="1"/>
              <a:t>track what your workflow is doing</a:t>
            </a:r>
            <a:r>
              <a:rPr lang="en-CA"/>
              <a:t>.</a:t>
            </a:r>
          </a:p>
          <a:p>
            <a:pPr marL="114300" indent="0">
              <a:buNone/>
            </a:pPr>
            <a:r>
              <a:rPr lang="en-CA" b="1"/>
              <a:t>When to Use Logging</a:t>
            </a:r>
            <a:endParaRPr lang="en-CA"/>
          </a:p>
          <a:p>
            <a:pPr lvl="1" fontAlgn="base"/>
            <a:r>
              <a:rPr lang="en-CA"/>
              <a:t>During testing</a:t>
            </a:r>
          </a:p>
          <a:p>
            <a:pPr lvl="1" fontAlgn="base"/>
            <a:r>
              <a:rPr lang="en-CA"/>
              <a:t>When troubleshooting issues</a:t>
            </a:r>
          </a:p>
          <a:p>
            <a:pPr lvl="1" fontAlgn="base"/>
            <a:r>
              <a:rPr lang="en-CA"/>
              <a:t>When workflow is not behaving as expected</a:t>
            </a:r>
          </a:p>
          <a:p>
            <a:pPr marL="114300" indent="0">
              <a:buNone/>
            </a:pPr>
            <a:r>
              <a:rPr lang="en-CA" b="1"/>
              <a:t>Why Logging is Important</a:t>
            </a:r>
            <a:endParaRPr lang="en-CA"/>
          </a:p>
          <a:p>
            <a:pPr lvl="1" fontAlgn="base"/>
            <a:r>
              <a:rPr lang="en-CA"/>
              <a:t>Helps identify where things fail</a:t>
            </a:r>
          </a:p>
          <a:p>
            <a:pPr lvl="1" fontAlgn="base"/>
            <a:r>
              <a:rPr lang="en-CA"/>
              <a:t>Shows if conditions are met</a:t>
            </a:r>
          </a:p>
          <a:p>
            <a:pPr lvl="1" fontAlgn="base"/>
            <a:r>
              <a:rPr lang="en-CA"/>
              <a:t>Helps debug faster</a:t>
            </a:r>
          </a:p>
          <a:p>
            <a:pPr marL="114300" indent="0">
              <a:buNone/>
            </a:pPr>
            <a:r>
              <a:rPr lang="en-CA" b="1"/>
              <a:t>Simple Examples</a:t>
            </a:r>
            <a:endParaRPr lang="en-CA"/>
          </a:p>
          <a:p>
            <a:pPr lvl="1" fontAlgn="base"/>
            <a:r>
              <a:rPr lang="en-CA"/>
              <a:t>“Workflow triggered successfully."</a:t>
            </a:r>
          </a:p>
          <a:p>
            <a:pPr lvl="1" fontAlgn="base"/>
            <a:r>
              <a:rPr lang="en-CA"/>
              <a:t>“Condition not met”</a:t>
            </a:r>
          </a:p>
          <a:p>
            <a:pPr lvl="1" fontAlgn="base"/>
            <a:r>
              <a:rPr lang="en-CA"/>
              <a:t>“Approval email sent."</a:t>
            </a: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0095D32A-209B-0036-FF4A-B845522FB5A2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94633104-0A31-6018-32D5-2E251E578967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5B9342B7-05DC-613A-0AB4-D15C6ABDD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1349DB7C-99C6-0A81-839A-76407F5A7C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B60930C-7E41-60E6-D7AF-C9DD0FD6A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749B4-5B73-CB41-8A00-502147FBFC17}"/>
              </a:ext>
            </a:extLst>
          </p:cNvPr>
          <p:cNvSpPr txBox="1"/>
          <p:nvPr/>
        </p:nvSpPr>
        <p:spPr>
          <a:xfrm>
            <a:off x="8150942" y="3426542"/>
            <a:ext cx="283169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CA" sz="2400"/>
              <a:t>Should you always leave </a:t>
            </a:r>
            <a:r>
              <a:rPr lang="en-CA" sz="2400" b="1"/>
              <a:t>logging</a:t>
            </a:r>
            <a:r>
              <a:rPr lang="en-CA" sz="2400"/>
              <a:t> on your Workflows even after testing?</a:t>
            </a:r>
          </a:p>
        </p:txBody>
      </p:sp>
    </p:spTree>
    <p:extLst>
      <p:ext uri="{BB962C8B-B14F-4D97-AF65-F5344CB8AC3E}">
        <p14:creationId xmlns:p14="http://schemas.microsoft.com/office/powerpoint/2010/main" val="835800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AD89CE07-2ED0-8596-2252-74E02CCEC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8619C591-E432-51EB-E8AB-D8E18F9C3E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Common Mistakes to Avoid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6171A7C5-0D97-44EF-0692-0C5A54C8A3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CA"/>
              <a:t>While creating workflows, avoid:</a:t>
            </a:r>
          </a:p>
          <a:p>
            <a:pPr lvl="1" fontAlgn="base"/>
            <a:r>
              <a:rPr lang="en-CA"/>
              <a:t>Making them too complex</a:t>
            </a:r>
          </a:p>
          <a:p>
            <a:pPr lvl="1" fontAlgn="base"/>
            <a:r>
              <a:rPr lang="en-CA"/>
              <a:t>Adding too many conditions</a:t>
            </a:r>
          </a:p>
          <a:p>
            <a:pPr lvl="1" fontAlgn="base"/>
            <a:r>
              <a:rPr lang="en-CA"/>
              <a:t>Not testing before use</a:t>
            </a:r>
          </a:p>
          <a:p>
            <a:pPr lvl="1" fontAlgn="base"/>
            <a:r>
              <a:rPr lang="en-CA"/>
              <a:t>Not thinking about unusual scenarios</a:t>
            </a:r>
          </a:p>
          <a:p>
            <a:pPr lvl="1" fontAlgn="base"/>
            <a:r>
              <a:rPr lang="en-CA"/>
              <a:t>Creating multiple workflows for the same purpose</a:t>
            </a:r>
          </a:p>
          <a:p>
            <a:pPr lvl="1" fontAlgn="base"/>
            <a:r>
              <a:rPr lang="en-CA"/>
              <a:t>Leaving workflows on when processes change</a:t>
            </a:r>
          </a:p>
          <a:p>
            <a:pPr marL="114300" indent="0">
              <a:buNone/>
            </a:pPr>
            <a:endParaRPr lang="en-CA"/>
          </a:p>
          <a:p>
            <a:pPr marL="114300" indent="0">
              <a:buNone/>
            </a:pPr>
            <a:r>
              <a:rPr lang="en-CA"/>
              <a:t>Keep it simple and clear</a:t>
            </a:r>
          </a:p>
          <a:p>
            <a:pPr marL="114300" indent="0">
              <a:buNone/>
            </a:pPr>
            <a:endParaRPr lang="en-CA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F796179A-1FC9-7E7D-B4E4-B81CC5C1BE95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C6402A5D-4CCA-DAD6-E6F9-9F2CE283F674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C91F3FA5-0250-9B9E-D784-82E48E938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C0BAB76E-DBEF-88E0-0BEE-2EB5F823D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31B0828-D244-FF3C-0CD2-97A054A2F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346172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89FDE096-CADA-1EE2-A6AE-8F527A458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3E93DECF-921D-6485-A635-3F32A40164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Workflow Tip &amp; Tricks</a:t>
            </a:r>
            <a:endParaRPr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57E79FF0-8386-C3C3-46C8-B97FEF2E6DB1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AF67CA5C-58AC-E4E9-9931-AF9385F67DE9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8601A610-B70E-6026-4FDF-0C14C29888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D0A5D828-C99E-595A-9A38-860AF2912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5C77280-69CA-70F8-5F24-38CAC7C30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8AF07A0-A2A3-BB79-3039-05CF49C58954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995503"/>
          <a:ext cx="10512000" cy="4668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4096">
                  <a:extLst>
                    <a:ext uri="{9D8B030D-6E8A-4147-A177-3AD203B41FA5}">
                      <a16:colId xmlns:a16="http://schemas.microsoft.com/office/drawing/2014/main" val="1179319362"/>
                    </a:ext>
                  </a:extLst>
                </a:gridCol>
                <a:gridCol w="7557904">
                  <a:extLst>
                    <a:ext uri="{9D8B030D-6E8A-4147-A177-3AD203B41FA5}">
                      <a16:colId xmlns:a16="http://schemas.microsoft.com/office/drawing/2014/main" val="1859241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Tip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Why it matters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Design the states first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Map the process before building actions and transitions.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3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Use meaningful names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4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Pending Finance Approval</a:t>
                      </a:r>
                      <a:r>
                        <a:rPr lang="en-CA"/>
                        <a:t> is much easier to troubleshoot than </a:t>
                      </a:r>
                      <a:r>
                        <a:rPr lang="en-CA" sz="1400" b="0" i="0" u="none" strike="noStrike" cap="none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State 2</a:t>
                      </a:r>
                      <a:r>
                        <a:rPr lang="en-CA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13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Put conditions at the right level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Decide whether the condition belongs on the Workflow, State, Action, or Transition.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76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Choose triggers carefully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i="1"/>
                        <a:t>Before Record Load</a:t>
                      </a:r>
                      <a:r>
                        <a:rPr lang="en-CA"/>
                        <a:t>, </a:t>
                      </a:r>
                      <a:r>
                        <a:rPr lang="en-CA" i="1"/>
                        <a:t>Before Record Submit</a:t>
                      </a:r>
                      <a:r>
                        <a:rPr lang="en-CA"/>
                        <a:t> and </a:t>
                      </a:r>
                      <a:r>
                        <a:rPr lang="en-CA" i="1"/>
                        <a:t>After Record Submit</a:t>
                      </a:r>
                      <a:r>
                        <a:rPr lang="en-CA"/>
                        <a:t> behave very differently.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010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Watch the Execution Context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A workflow/action may work in the UI but not execute through CSV, Web Services, </a:t>
                      </a:r>
                      <a:r>
                        <a:rPr lang="en-CA" err="1"/>
                        <a:t>SuiteScript</a:t>
                      </a:r>
                      <a:r>
                        <a:rPr lang="en-CA"/>
                        <a:t>,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294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Use Saved Searches for complex 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Don't reproduce complicated business logic with dozens of workflow conditions.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38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Keep approval status visible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Users should be able to tell where a record is in the process and who needs to act.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55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Test every path—not just the happy path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Test approve, reject, edit, resubmit, missing data, different roles and unusual amounts.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741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Use Workflow History when troubleshooting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Confirm the state entered, actions attempted, conditions evaluated and transitions taken.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75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Document the workflow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/>
                        <a:t>Description, owner, business purpose and change notes make future support much easier.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502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1845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5D816FF1-3CA6-75D3-B4F7-71634301A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605B1E66-325C-4112-6589-B9DCFF33C1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When NOT to use Workflows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14C03F60-AD0A-C916-1EBC-69BA54DC08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CA"/>
              <a:t>Workflows are powerful, but not always the right choice.</a:t>
            </a:r>
          </a:p>
          <a:p>
            <a:pPr marL="114300" indent="0">
              <a:buNone/>
            </a:pPr>
            <a:r>
              <a:rPr lang="en-CA"/>
              <a:t>Avoid using workflows when:</a:t>
            </a:r>
          </a:p>
          <a:p>
            <a:pPr lvl="1" fontAlgn="base"/>
            <a:r>
              <a:rPr lang="en-CA"/>
              <a:t>Logic is too complex</a:t>
            </a:r>
          </a:p>
          <a:p>
            <a:pPr lvl="1" fontAlgn="base"/>
            <a:r>
              <a:rPr lang="en-CA"/>
              <a:t>Heavy calculations are needed</a:t>
            </a:r>
          </a:p>
          <a:p>
            <a:pPr lvl="1" fontAlgn="base"/>
            <a:r>
              <a:rPr lang="en-CA"/>
              <a:t>Real-time external integrations are required</a:t>
            </a:r>
          </a:p>
          <a:p>
            <a:pPr marL="114300" indent="0">
              <a:buNone/>
            </a:pPr>
            <a:endParaRPr lang="en-CA"/>
          </a:p>
          <a:p>
            <a:pPr marL="114300" indent="0">
              <a:buNone/>
            </a:pPr>
            <a:r>
              <a:rPr lang="en-CA"/>
              <a:t>In such cases, scripts are more suitable</a:t>
            </a:r>
            <a:br>
              <a:rPr lang="en-CA"/>
            </a:br>
            <a:endParaRPr lang="en-CA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DC35F194-FB36-96C9-991E-A571CD4E84D7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0FAA11E0-F2BE-E781-A135-E102979A67F4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F4C7B355-4E5A-2898-F1E5-791258B94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E5766406-E412-3CB9-732C-CA7096442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01AC2B5-B873-FD1E-9122-DA81B8312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18232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9382E1B6-858D-86B0-7AB3-7B91BB26F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3C4A7F41-3EE6-D34F-7483-9E61D03734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Workflow vs Script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280FFA24-70A4-82A2-F9C3-38BE7F19C4C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452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CA" b="1"/>
              <a:t>Workflow:</a:t>
            </a:r>
            <a:endParaRPr lang="en-CA"/>
          </a:p>
          <a:p>
            <a:pPr lvl="1" fontAlgn="base"/>
            <a:r>
              <a:rPr lang="en-CA"/>
              <a:t>Easy to create</a:t>
            </a:r>
          </a:p>
          <a:p>
            <a:pPr lvl="1" fontAlgn="base"/>
            <a:r>
              <a:rPr lang="en-CA"/>
              <a:t>No coding needed</a:t>
            </a:r>
          </a:p>
          <a:p>
            <a:pPr lvl="1" fontAlgn="base"/>
            <a:r>
              <a:rPr lang="en-CA"/>
              <a:t>Good for simple processes</a:t>
            </a:r>
          </a:p>
          <a:p>
            <a:pPr marL="114300" indent="0">
              <a:buNone/>
            </a:pPr>
            <a:r>
              <a:rPr lang="en-CA" b="1"/>
              <a:t>Script:</a:t>
            </a:r>
            <a:endParaRPr lang="en-CA"/>
          </a:p>
          <a:p>
            <a:pPr lvl="1" fontAlgn="base"/>
            <a:r>
              <a:rPr lang="en-CA"/>
              <a:t>Requires technical knowledge</a:t>
            </a:r>
          </a:p>
          <a:p>
            <a:pPr lvl="1" fontAlgn="base"/>
            <a:r>
              <a:rPr lang="en-CA"/>
              <a:t>Handles complex logic</a:t>
            </a:r>
          </a:p>
          <a:p>
            <a:pPr lvl="1" fontAlgn="base"/>
            <a:r>
              <a:rPr lang="en-CA"/>
              <a:t>Better for advanced use cases</a:t>
            </a:r>
          </a:p>
          <a:p>
            <a:pPr lvl="1"/>
            <a:r>
              <a:rPr lang="en-CA"/>
              <a:t>Use the right tool based on the requirement</a:t>
            </a:r>
            <a:br>
              <a:rPr lang="en-CA"/>
            </a:br>
            <a:endParaRPr lang="en-CA"/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AACB7A4C-FD16-2ED0-BC07-6F32154CD952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352370A8-D657-A918-F892-372E69E67A20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2F855E7F-DE2B-CF58-BC83-C28F6CCB8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3230A297-9F02-5AE8-03C7-6F7F615F6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37206BA-D624-89A0-3105-B76BDE150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7996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>
          <a:extLst>
            <a:ext uri="{FF2B5EF4-FFF2-40B4-BE49-F238E27FC236}">
              <a16:creationId xmlns:a16="http://schemas.microsoft.com/office/drawing/2014/main" id="{94568CE8-81D8-9D1E-EA38-A162DFE41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>
            <a:extLst>
              <a:ext uri="{FF2B5EF4-FFF2-40B4-BE49-F238E27FC236}">
                <a16:creationId xmlns:a16="http://schemas.microsoft.com/office/drawing/2014/main" id="{02CD0AA0-7BD1-B5EC-E09D-4E136C16F2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Closing remarks</a:t>
            </a:r>
            <a:endParaRPr/>
          </a:p>
        </p:txBody>
      </p:sp>
      <p:sp>
        <p:nvSpPr>
          <p:cNvPr id="139" name="Google Shape;139;p4">
            <a:extLst>
              <a:ext uri="{FF2B5EF4-FFF2-40B4-BE49-F238E27FC236}">
                <a16:creationId xmlns:a16="http://schemas.microsoft.com/office/drawing/2014/main" id="{2012A422-19AA-A9F0-E2E2-8B93A158D5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4600" y="1965938"/>
            <a:ext cx="10515600" cy="3730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Event Survey</a:t>
            </a:r>
          </a:p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Next Lunch Box Series - Oct 8</a:t>
            </a:r>
            <a:r>
              <a:rPr lang="en-CA" sz="2400" baseline="30000">
                <a:latin typeface="Calibri"/>
                <a:ea typeface="Calibri"/>
                <a:cs typeface="Calibri"/>
                <a:sym typeface="Calibri"/>
              </a:rPr>
              <a:t>th</a:t>
            </a:r>
            <a:endParaRPr lang="en-CA" sz="24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CA" sz="2400">
                <a:latin typeface="Calibri"/>
                <a:ea typeface="Calibri"/>
                <a:cs typeface="Calibri"/>
                <a:sym typeface="Calibri"/>
              </a:rPr>
              <a:t>Next In-person </a:t>
            </a:r>
            <a:r>
              <a:rPr lang="en-CA" sz="2400"/>
              <a:t>event – Nov 19th</a:t>
            </a:r>
            <a:endParaRPr lang="en-CA" sz="240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8762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1" name="Google Shape;141;p4">
            <a:extLst>
              <a:ext uri="{FF2B5EF4-FFF2-40B4-BE49-F238E27FC236}">
                <a16:creationId xmlns:a16="http://schemas.microsoft.com/office/drawing/2014/main" id="{117DD766-238E-4554-EA96-F7FAACFC43B1}"/>
              </a:ext>
            </a:extLst>
          </p:cNvPr>
          <p:cNvCxnSpPr/>
          <p:nvPr/>
        </p:nvCxnSpPr>
        <p:spPr>
          <a:xfrm>
            <a:off x="838200" y="1690688"/>
            <a:ext cx="105120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2" name="Google Shape;142;p4">
            <a:extLst>
              <a:ext uri="{FF2B5EF4-FFF2-40B4-BE49-F238E27FC236}">
                <a16:creationId xmlns:a16="http://schemas.microsoft.com/office/drawing/2014/main" id="{E1DA3BB4-EF89-DD2E-6FFE-4784C336323F}"/>
              </a:ext>
            </a:extLst>
          </p:cNvPr>
          <p:cNvCxnSpPr/>
          <p:nvPr/>
        </p:nvCxnSpPr>
        <p:spPr>
          <a:xfrm>
            <a:off x="838200" y="1811338"/>
            <a:ext cx="10512000" cy="0"/>
          </a:xfrm>
          <a:prstGeom prst="straightConnector1">
            <a:avLst/>
          </a:prstGeom>
          <a:noFill/>
          <a:ln w="28575" cap="flat" cmpd="sng">
            <a:solidFill>
              <a:srgbClr val="ED1C2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Picture 1" descr="A red and white logo&#10;&#10;AI-generated content may be incorrect.">
            <a:extLst>
              <a:ext uri="{FF2B5EF4-FFF2-40B4-BE49-F238E27FC236}">
                <a16:creationId xmlns:a16="http://schemas.microsoft.com/office/drawing/2014/main" id="{C3DB1900-F1CD-26F0-F3BD-B57F62956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7033" y="193977"/>
            <a:ext cx="2303167" cy="136422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A8E9EFC5-3B40-0EF6-4A9D-96877E9D3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98DAA42-D75E-E3D9-07A3-0BADBBC6C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5509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2751</Words>
  <Application>Microsoft Office PowerPoint</Application>
  <PresentationFormat>Widescreen</PresentationFormat>
  <Paragraphs>420</Paragraphs>
  <Slides>42</Slides>
  <Notes>42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Open Sans</vt:lpstr>
      <vt:lpstr>Courier New</vt:lpstr>
      <vt:lpstr>Office Theme</vt:lpstr>
      <vt:lpstr> Meeting – Sept 24, 2026</vt:lpstr>
      <vt:lpstr>Agenda</vt:lpstr>
      <vt:lpstr>Board Members</vt:lpstr>
      <vt:lpstr>Announcements</vt:lpstr>
      <vt:lpstr>Sponsors</vt:lpstr>
      <vt:lpstr>Ask Oracle and NetSuite NEXT Demo</vt:lpstr>
      <vt:lpstr>Financial Q&amp;A</vt:lpstr>
      <vt:lpstr>Financial Q&amp;A</vt:lpstr>
      <vt:lpstr>Financial Q&amp;A</vt:lpstr>
      <vt:lpstr>Financial Q&amp;A</vt:lpstr>
      <vt:lpstr>Financial Q&amp;A</vt:lpstr>
      <vt:lpstr>Financial Q&amp;A</vt:lpstr>
      <vt:lpstr>Financial Q&amp;A</vt:lpstr>
      <vt:lpstr>Financial Q&amp;A</vt:lpstr>
      <vt:lpstr>Financial Q&amp;A</vt:lpstr>
      <vt:lpstr>Financial Q&amp;A</vt:lpstr>
      <vt:lpstr>Financial Q&amp;A</vt:lpstr>
      <vt:lpstr>Sponsor</vt:lpstr>
      <vt:lpstr>Break</vt:lpstr>
      <vt:lpstr>Workflows – basics, examples,  tips/tricks</vt:lpstr>
      <vt:lpstr>What is a workflow?</vt:lpstr>
      <vt:lpstr>Why use a Workflow?</vt:lpstr>
      <vt:lpstr>Real Life Example</vt:lpstr>
      <vt:lpstr>Where are Workflows used?</vt:lpstr>
      <vt:lpstr>Key Components of a Workflow</vt:lpstr>
      <vt:lpstr>What is a Trigger?</vt:lpstr>
      <vt:lpstr>What is a Condition?</vt:lpstr>
      <vt:lpstr>What is an Action?</vt:lpstr>
      <vt:lpstr>Workflow States (very important)</vt:lpstr>
      <vt:lpstr>Workflow Triggers</vt:lpstr>
      <vt:lpstr>Choosing the Right Trigger</vt:lpstr>
      <vt:lpstr>Demo 1</vt:lpstr>
      <vt:lpstr>Demo 1</vt:lpstr>
      <vt:lpstr>Demo 2</vt:lpstr>
      <vt:lpstr>Demo 3</vt:lpstr>
      <vt:lpstr>Release Status</vt:lpstr>
      <vt:lpstr>How to troubleshoot a Workflow</vt:lpstr>
      <vt:lpstr>Common Mistakes to Avoid</vt:lpstr>
      <vt:lpstr>Workflow Tip &amp; Tricks</vt:lpstr>
      <vt:lpstr>When NOT to use Workflows</vt:lpstr>
      <vt:lpstr>Workflow vs Script</vt:lpstr>
      <vt:lpstr>Closing remarks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Stephanie Frisina</dc:creator>
  <cp:lastModifiedBy>Mark Tanner</cp:lastModifiedBy>
  <cp:revision>1</cp:revision>
  <dcterms:created xsi:type="dcterms:W3CDTF">2021-04-14T17:11:12Z</dcterms:created>
  <dcterms:modified xsi:type="dcterms:W3CDTF">2026-09-25T20:28:17Z</dcterms:modified>
</cp:coreProperties>
</file>