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4"/>
  </p:notesMasterIdLst>
  <p:sldIdLst>
    <p:sldId id="256" r:id="rId2"/>
    <p:sldId id="257" r:id="rId3"/>
    <p:sldId id="260" r:id="rId4"/>
    <p:sldId id="261" r:id="rId5"/>
    <p:sldId id="269" r:id="rId6"/>
    <p:sldId id="270" r:id="rId7"/>
    <p:sldId id="271" r:id="rId8"/>
    <p:sldId id="283" r:id="rId9"/>
    <p:sldId id="285" r:id="rId10"/>
    <p:sldId id="277" r:id="rId11"/>
    <p:sldId id="286" r:id="rId12"/>
    <p:sldId id="278" r:id="rId13"/>
    <p:sldId id="287" r:id="rId14"/>
    <p:sldId id="280" r:id="rId15"/>
    <p:sldId id="288" r:id="rId16"/>
    <p:sldId id="281" r:id="rId17"/>
    <p:sldId id="275" r:id="rId18"/>
    <p:sldId id="272" r:id="rId19"/>
    <p:sldId id="273" r:id="rId20"/>
    <p:sldId id="282" r:id="rId21"/>
    <p:sldId id="274" r:id="rId22"/>
    <p:sldId id="276" r:id="rId23"/>
  </p:sldIdLst>
  <p:sldSz cx="12192000" cy="6858000"/>
  <p:notesSz cx="6858000" cy="9144000"/>
  <p:embeddedFontLst>
    <p:embeddedFont>
      <p:font typeface="Open Sans" panose="020B0606030504020204" pitchFamily="34" charset="0"/>
      <p:regular r:id="rId25"/>
      <p:bold r:id="rId26"/>
      <p:italic r:id="rId27"/>
      <p:boldItalic r:id="rId2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9" roundtripDataSignature="AMtx7mjnzJJ801jNf3i0JrnpDP0i4EYkt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05" autoAdjust="0"/>
    <p:restoredTop sz="94660"/>
  </p:normalViewPr>
  <p:slideViewPr>
    <p:cSldViewPr snapToGrid="0">
      <p:cViewPr varScale="1">
        <p:scale>
          <a:sx n="77" d="100"/>
          <a:sy n="77" d="100"/>
        </p:scale>
        <p:origin x="821"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4" name="Google Shape;94;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6" name="Google Shape;126;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6" name="Google Shape;13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g34e88538a19_0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4" name="Google Shape;214;g34e88538a19_0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a:extLst>
            <a:ext uri="{FF2B5EF4-FFF2-40B4-BE49-F238E27FC236}">
              <a16:creationId xmlns:a16="http://schemas.microsoft.com/office/drawing/2014/main" id="{AB6C5DEC-D25F-1063-8069-F6F0286EB145}"/>
            </a:ext>
          </a:extLst>
        </p:cNvPr>
        <p:cNvGrpSpPr/>
        <p:nvPr/>
      </p:nvGrpSpPr>
      <p:grpSpPr>
        <a:xfrm>
          <a:off x="0" y="0"/>
          <a:ext cx="0" cy="0"/>
          <a:chOff x="0" y="0"/>
          <a:chExt cx="0" cy="0"/>
        </a:xfrm>
      </p:grpSpPr>
      <p:sp>
        <p:nvSpPr>
          <p:cNvPr id="135" name="Google Shape;135;p4:notes">
            <a:extLst>
              <a:ext uri="{FF2B5EF4-FFF2-40B4-BE49-F238E27FC236}">
                <a16:creationId xmlns:a16="http://schemas.microsoft.com/office/drawing/2014/main" id="{7D9E7C64-6608-52E7-4E60-7CCC47E1E87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6" name="Google Shape;136;p4:notes">
            <a:extLst>
              <a:ext uri="{FF2B5EF4-FFF2-40B4-BE49-F238E27FC236}">
                <a16:creationId xmlns:a16="http://schemas.microsoft.com/office/drawing/2014/main" id="{3D177DA1-9BCE-88AD-2F03-75DA1D16E48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108993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a:extLst>
            <a:ext uri="{FF2B5EF4-FFF2-40B4-BE49-F238E27FC236}">
              <a16:creationId xmlns:a16="http://schemas.microsoft.com/office/drawing/2014/main" id="{B5603043-D426-9F05-E55D-5D19E4C5D260}"/>
            </a:ext>
          </a:extLst>
        </p:cNvPr>
        <p:cNvGrpSpPr/>
        <p:nvPr/>
      </p:nvGrpSpPr>
      <p:grpSpPr>
        <a:xfrm>
          <a:off x="0" y="0"/>
          <a:ext cx="0" cy="0"/>
          <a:chOff x="0" y="0"/>
          <a:chExt cx="0" cy="0"/>
        </a:xfrm>
      </p:grpSpPr>
      <p:sp>
        <p:nvSpPr>
          <p:cNvPr id="135" name="Google Shape;135;p4:notes">
            <a:extLst>
              <a:ext uri="{FF2B5EF4-FFF2-40B4-BE49-F238E27FC236}">
                <a16:creationId xmlns:a16="http://schemas.microsoft.com/office/drawing/2014/main" id="{46C2E09A-CAC4-2FD6-8BC6-C8467F55D4C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6" name="Google Shape;136;p4:notes">
            <a:extLst>
              <a:ext uri="{FF2B5EF4-FFF2-40B4-BE49-F238E27FC236}">
                <a16:creationId xmlns:a16="http://schemas.microsoft.com/office/drawing/2014/main" id="{7FD1E787-B788-7E18-1378-D2DAB13248B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492254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a:extLst>
            <a:ext uri="{FF2B5EF4-FFF2-40B4-BE49-F238E27FC236}">
              <a16:creationId xmlns:a16="http://schemas.microsoft.com/office/drawing/2014/main" id="{D38E8DFC-6C46-08DB-A98F-51A85A6E5771}"/>
            </a:ext>
          </a:extLst>
        </p:cNvPr>
        <p:cNvGrpSpPr/>
        <p:nvPr/>
      </p:nvGrpSpPr>
      <p:grpSpPr>
        <a:xfrm>
          <a:off x="0" y="0"/>
          <a:ext cx="0" cy="0"/>
          <a:chOff x="0" y="0"/>
          <a:chExt cx="0" cy="0"/>
        </a:xfrm>
      </p:grpSpPr>
      <p:sp>
        <p:nvSpPr>
          <p:cNvPr id="135" name="Google Shape;135;p4:notes">
            <a:extLst>
              <a:ext uri="{FF2B5EF4-FFF2-40B4-BE49-F238E27FC236}">
                <a16:creationId xmlns:a16="http://schemas.microsoft.com/office/drawing/2014/main" id="{1D488583-B7FD-0BC7-31E6-68136722D5A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6" name="Google Shape;136;p4:notes">
            <a:extLst>
              <a:ext uri="{FF2B5EF4-FFF2-40B4-BE49-F238E27FC236}">
                <a16:creationId xmlns:a16="http://schemas.microsoft.com/office/drawing/2014/main" id="{03EFA04E-73FE-CA9A-BD28-157D04B3CA4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111503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a:extLst>
            <a:ext uri="{FF2B5EF4-FFF2-40B4-BE49-F238E27FC236}">
              <a16:creationId xmlns:a16="http://schemas.microsoft.com/office/drawing/2014/main" id="{0522FBE6-C557-6B8F-953F-973345603B6B}"/>
            </a:ext>
          </a:extLst>
        </p:cNvPr>
        <p:cNvGrpSpPr/>
        <p:nvPr/>
      </p:nvGrpSpPr>
      <p:grpSpPr>
        <a:xfrm>
          <a:off x="0" y="0"/>
          <a:ext cx="0" cy="0"/>
          <a:chOff x="0" y="0"/>
          <a:chExt cx="0" cy="0"/>
        </a:xfrm>
      </p:grpSpPr>
      <p:sp>
        <p:nvSpPr>
          <p:cNvPr id="135" name="Google Shape;135;p4:notes">
            <a:extLst>
              <a:ext uri="{FF2B5EF4-FFF2-40B4-BE49-F238E27FC236}">
                <a16:creationId xmlns:a16="http://schemas.microsoft.com/office/drawing/2014/main" id="{80C8D0A4-59AF-422D-3FF2-5EAB03082F3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6" name="Google Shape;136;p4:notes">
            <a:extLst>
              <a:ext uri="{FF2B5EF4-FFF2-40B4-BE49-F238E27FC236}">
                <a16:creationId xmlns:a16="http://schemas.microsoft.com/office/drawing/2014/main" id="{6C2451CC-F4D8-DE8F-A5FA-D7905CB3E8B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735548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a:extLst>
            <a:ext uri="{FF2B5EF4-FFF2-40B4-BE49-F238E27FC236}">
              <a16:creationId xmlns:a16="http://schemas.microsoft.com/office/drawing/2014/main" id="{F8C272F2-A4F4-7948-ADB2-20024EDED0A8}"/>
            </a:ext>
          </a:extLst>
        </p:cNvPr>
        <p:cNvGrpSpPr/>
        <p:nvPr/>
      </p:nvGrpSpPr>
      <p:grpSpPr>
        <a:xfrm>
          <a:off x="0" y="0"/>
          <a:ext cx="0" cy="0"/>
          <a:chOff x="0" y="0"/>
          <a:chExt cx="0" cy="0"/>
        </a:xfrm>
      </p:grpSpPr>
      <p:sp>
        <p:nvSpPr>
          <p:cNvPr id="135" name="Google Shape;135;p4:notes">
            <a:extLst>
              <a:ext uri="{FF2B5EF4-FFF2-40B4-BE49-F238E27FC236}">
                <a16:creationId xmlns:a16="http://schemas.microsoft.com/office/drawing/2014/main" id="{7730EBD7-7CF7-CBCA-1CDB-DDFC0FA534F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6" name="Google Shape;136;p4:notes">
            <a:extLst>
              <a:ext uri="{FF2B5EF4-FFF2-40B4-BE49-F238E27FC236}">
                <a16:creationId xmlns:a16="http://schemas.microsoft.com/office/drawing/2014/main" id="{0E929EBE-0E8F-3676-9A85-F599EEB3F9F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189972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a:extLst>
            <a:ext uri="{FF2B5EF4-FFF2-40B4-BE49-F238E27FC236}">
              <a16:creationId xmlns:a16="http://schemas.microsoft.com/office/drawing/2014/main" id="{ADF5902E-5F64-7E1C-BD2E-BCEA460832C8}"/>
            </a:ext>
          </a:extLst>
        </p:cNvPr>
        <p:cNvGrpSpPr/>
        <p:nvPr/>
      </p:nvGrpSpPr>
      <p:grpSpPr>
        <a:xfrm>
          <a:off x="0" y="0"/>
          <a:ext cx="0" cy="0"/>
          <a:chOff x="0" y="0"/>
          <a:chExt cx="0" cy="0"/>
        </a:xfrm>
      </p:grpSpPr>
      <p:sp>
        <p:nvSpPr>
          <p:cNvPr id="135" name="Google Shape;135;p4:notes">
            <a:extLst>
              <a:ext uri="{FF2B5EF4-FFF2-40B4-BE49-F238E27FC236}">
                <a16:creationId xmlns:a16="http://schemas.microsoft.com/office/drawing/2014/main" id="{1481F1D3-EA40-CA68-7DBB-6F62FBE4A3F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6" name="Google Shape;136;p4:notes">
            <a:extLst>
              <a:ext uri="{FF2B5EF4-FFF2-40B4-BE49-F238E27FC236}">
                <a16:creationId xmlns:a16="http://schemas.microsoft.com/office/drawing/2014/main" id="{3D5F9887-33E5-A239-12A2-E0C352B02B2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25624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a:extLst>
            <a:ext uri="{FF2B5EF4-FFF2-40B4-BE49-F238E27FC236}">
              <a16:creationId xmlns:a16="http://schemas.microsoft.com/office/drawing/2014/main" id="{196663DF-9ECA-5573-AA83-00C1851939B3}"/>
            </a:ext>
          </a:extLst>
        </p:cNvPr>
        <p:cNvGrpSpPr/>
        <p:nvPr/>
      </p:nvGrpSpPr>
      <p:grpSpPr>
        <a:xfrm>
          <a:off x="0" y="0"/>
          <a:ext cx="0" cy="0"/>
          <a:chOff x="0" y="0"/>
          <a:chExt cx="0" cy="0"/>
        </a:xfrm>
      </p:grpSpPr>
      <p:sp>
        <p:nvSpPr>
          <p:cNvPr id="135" name="Google Shape;135;p4:notes">
            <a:extLst>
              <a:ext uri="{FF2B5EF4-FFF2-40B4-BE49-F238E27FC236}">
                <a16:creationId xmlns:a16="http://schemas.microsoft.com/office/drawing/2014/main" id="{3446FC96-8D6B-A7A2-016F-B7FCBADF6F3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6" name="Google Shape;136;p4:notes">
            <a:extLst>
              <a:ext uri="{FF2B5EF4-FFF2-40B4-BE49-F238E27FC236}">
                <a16:creationId xmlns:a16="http://schemas.microsoft.com/office/drawing/2014/main" id="{73BA2F73-BBAA-AB96-8CBF-820D0CE53B4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584009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a:extLst>
            <a:ext uri="{FF2B5EF4-FFF2-40B4-BE49-F238E27FC236}">
              <a16:creationId xmlns:a16="http://schemas.microsoft.com/office/drawing/2014/main" id="{C8BDCF13-46B5-42D4-B4D2-9AF8B0DEC5DC}"/>
            </a:ext>
          </a:extLst>
        </p:cNvPr>
        <p:cNvGrpSpPr/>
        <p:nvPr/>
      </p:nvGrpSpPr>
      <p:grpSpPr>
        <a:xfrm>
          <a:off x="0" y="0"/>
          <a:ext cx="0" cy="0"/>
          <a:chOff x="0" y="0"/>
          <a:chExt cx="0" cy="0"/>
        </a:xfrm>
      </p:grpSpPr>
      <p:sp>
        <p:nvSpPr>
          <p:cNvPr id="135" name="Google Shape;135;p4:notes">
            <a:extLst>
              <a:ext uri="{FF2B5EF4-FFF2-40B4-BE49-F238E27FC236}">
                <a16:creationId xmlns:a16="http://schemas.microsoft.com/office/drawing/2014/main" id="{FB6F9A6E-989F-5084-1529-A511FF80267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6" name="Google Shape;136;p4:notes">
            <a:extLst>
              <a:ext uri="{FF2B5EF4-FFF2-40B4-BE49-F238E27FC236}">
                <a16:creationId xmlns:a16="http://schemas.microsoft.com/office/drawing/2014/main" id="{0EC9AC2C-7251-474C-E3DC-C25D938EC50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044915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a:extLst>
            <a:ext uri="{FF2B5EF4-FFF2-40B4-BE49-F238E27FC236}">
              <a16:creationId xmlns:a16="http://schemas.microsoft.com/office/drawing/2014/main" id="{50A4F7E7-977E-AB20-0EEB-39C5F43E4703}"/>
            </a:ext>
          </a:extLst>
        </p:cNvPr>
        <p:cNvGrpSpPr/>
        <p:nvPr/>
      </p:nvGrpSpPr>
      <p:grpSpPr>
        <a:xfrm>
          <a:off x="0" y="0"/>
          <a:ext cx="0" cy="0"/>
          <a:chOff x="0" y="0"/>
          <a:chExt cx="0" cy="0"/>
        </a:xfrm>
      </p:grpSpPr>
      <p:sp>
        <p:nvSpPr>
          <p:cNvPr id="135" name="Google Shape;135;p4:notes">
            <a:extLst>
              <a:ext uri="{FF2B5EF4-FFF2-40B4-BE49-F238E27FC236}">
                <a16:creationId xmlns:a16="http://schemas.microsoft.com/office/drawing/2014/main" id="{2B0EC8CF-6AAC-8CD4-0569-663C965B6A6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6" name="Google Shape;136;p4:notes">
            <a:extLst>
              <a:ext uri="{FF2B5EF4-FFF2-40B4-BE49-F238E27FC236}">
                <a16:creationId xmlns:a16="http://schemas.microsoft.com/office/drawing/2014/main" id="{A846EE02-CFE8-4E15-0B05-26239E37F17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701076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a:extLst>
            <a:ext uri="{FF2B5EF4-FFF2-40B4-BE49-F238E27FC236}">
              <a16:creationId xmlns:a16="http://schemas.microsoft.com/office/drawing/2014/main" id="{86E32BCC-5783-987E-8AF3-9E4EA8F40162}"/>
            </a:ext>
          </a:extLst>
        </p:cNvPr>
        <p:cNvGrpSpPr/>
        <p:nvPr/>
      </p:nvGrpSpPr>
      <p:grpSpPr>
        <a:xfrm>
          <a:off x="0" y="0"/>
          <a:ext cx="0" cy="0"/>
          <a:chOff x="0" y="0"/>
          <a:chExt cx="0" cy="0"/>
        </a:xfrm>
      </p:grpSpPr>
      <p:sp>
        <p:nvSpPr>
          <p:cNvPr id="135" name="Google Shape;135;p4:notes">
            <a:extLst>
              <a:ext uri="{FF2B5EF4-FFF2-40B4-BE49-F238E27FC236}">
                <a16:creationId xmlns:a16="http://schemas.microsoft.com/office/drawing/2014/main" id="{5D15506F-1032-A656-33A5-A3A1FCFE80D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6" name="Google Shape;136;p4:notes">
            <a:extLst>
              <a:ext uri="{FF2B5EF4-FFF2-40B4-BE49-F238E27FC236}">
                <a16:creationId xmlns:a16="http://schemas.microsoft.com/office/drawing/2014/main" id="{5CB772C0-68EE-304D-0EA6-BB7E5B13792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394065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a:extLst>
            <a:ext uri="{FF2B5EF4-FFF2-40B4-BE49-F238E27FC236}">
              <a16:creationId xmlns:a16="http://schemas.microsoft.com/office/drawing/2014/main" id="{A5558CEA-0B66-1A1A-4CB5-83AB9003CF9D}"/>
            </a:ext>
          </a:extLst>
        </p:cNvPr>
        <p:cNvGrpSpPr/>
        <p:nvPr/>
      </p:nvGrpSpPr>
      <p:grpSpPr>
        <a:xfrm>
          <a:off x="0" y="0"/>
          <a:ext cx="0" cy="0"/>
          <a:chOff x="0" y="0"/>
          <a:chExt cx="0" cy="0"/>
        </a:xfrm>
      </p:grpSpPr>
      <p:sp>
        <p:nvSpPr>
          <p:cNvPr id="135" name="Google Shape;135;p4:notes">
            <a:extLst>
              <a:ext uri="{FF2B5EF4-FFF2-40B4-BE49-F238E27FC236}">
                <a16:creationId xmlns:a16="http://schemas.microsoft.com/office/drawing/2014/main" id="{CA694C66-6EDC-EB64-FD96-99302261892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6" name="Google Shape;136;p4:notes">
            <a:extLst>
              <a:ext uri="{FF2B5EF4-FFF2-40B4-BE49-F238E27FC236}">
                <a16:creationId xmlns:a16="http://schemas.microsoft.com/office/drawing/2014/main" id="{043010E6-C625-7017-99C8-E279DD6CD2C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56907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a:extLst>
            <a:ext uri="{FF2B5EF4-FFF2-40B4-BE49-F238E27FC236}">
              <a16:creationId xmlns:a16="http://schemas.microsoft.com/office/drawing/2014/main" id="{A9AEB927-3925-8E3E-D41A-A8CD35DCC8D8}"/>
            </a:ext>
          </a:extLst>
        </p:cNvPr>
        <p:cNvGrpSpPr/>
        <p:nvPr/>
      </p:nvGrpSpPr>
      <p:grpSpPr>
        <a:xfrm>
          <a:off x="0" y="0"/>
          <a:ext cx="0" cy="0"/>
          <a:chOff x="0" y="0"/>
          <a:chExt cx="0" cy="0"/>
        </a:xfrm>
      </p:grpSpPr>
      <p:sp>
        <p:nvSpPr>
          <p:cNvPr id="213" name="Google Shape;213;g34e88538a19_0_58:notes">
            <a:extLst>
              <a:ext uri="{FF2B5EF4-FFF2-40B4-BE49-F238E27FC236}">
                <a16:creationId xmlns:a16="http://schemas.microsoft.com/office/drawing/2014/main" id="{EFC6B6E4-377D-4AB7-9BF6-D1C784EA478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4" name="Google Shape;214;g34e88538a19_0_58:notes">
            <a:extLst>
              <a:ext uri="{FF2B5EF4-FFF2-40B4-BE49-F238E27FC236}">
                <a16:creationId xmlns:a16="http://schemas.microsoft.com/office/drawing/2014/main" id="{14785C83-75D6-5648-78B1-E3BA96F62AA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31170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a:extLst>
            <a:ext uri="{FF2B5EF4-FFF2-40B4-BE49-F238E27FC236}">
              <a16:creationId xmlns:a16="http://schemas.microsoft.com/office/drawing/2014/main" id="{7890021A-6317-9A7C-6217-5C1C22F27A19}"/>
            </a:ext>
          </a:extLst>
        </p:cNvPr>
        <p:cNvGrpSpPr/>
        <p:nvPr/>
      </p:nvGrpSpPr>
      <p:grpSpPr>
        <a:xfrm>
          <a:off x="0" y="0"/>
          <a:ext cx="0" cy="0"/>
          <a:chOff x="0" y="0"/>
          <a:chExt cx="0" cy="0"/>
        </a:xfrm>
      </p:grpSpPr>
      <p:sp>
        <p:nvSpPr>
          <p:cNvPr id="135" name="Google Shape;135;p4:notes">
            <a:extLst>
              <a:ext uri="{FF2B5EF4-FFF2-40B4-BE49-F238E27FC236}">
                <a16:creationId xmlns:a16="http://schemas.microsoft.com/office/drawing/2014/main" id="{0F45A4ED-8207-D70A-7FF8-AEE771156D5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6" name="Google Shape;136;p4:notes">
            <a:extLst>
              <a:ext uri="{FF2B5EF4-FFF2-40B4-BE49-F238E27FC236}">
                <a16:creationId xmlns:a16="http://schemas.microsoft.com/office/drawing/2014/main" id="{C49F1656-A3F5-7234-AEAD-E2D92D9CB80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678339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a:extLst>
            <a:ext uri="{FF2B5EF4-FFF2-40B4-BE49-F238E27FC236}">
              <a16:creationId xmlns:a16="http://schemas.microsoft.com/office/drawing/2014/main" id="{CACA36E2-F720-10AE-2328-9B2F44AD6A1A}"/>
            </a:ext>
          </a:extLst>
        </p:cNvPr>
        <p:cNvGrpSpPr/>
        <p:nvPr/>
      </p:nvGrpSpPr>
      <p:grpSpPr>
        <a:xfrm>
          <a:off x="0" y="0"/>
          <a:ext cx="0" cy="0"/>
          <a:chOff x="0" y="0"/>
          <a:chExt cx="0" cy="0"/>
        </a:xfrm>
      </p:grpSpPr>
      <p:sp>
        <p:nvSpPr>
          <p:cNvPr id="135" name="Google Shape;135;p4:notes">
            <a:extLst>
              <a:ext uri="{FF2B5EF4-FFF2-40B4-BE49-F238E27FC236}">
                <a16:creationId xmlns:a16="http://schemas.microsoft.com/office/drawing/2014/main" id="{F09FB17F-1F74-47EE-CD0D-B3D162F4F70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6" name="Google Shape;136;p4:notes">
            <a:extLst>
              <a:ext uri="{FF2B5EF4-FFF2-40B4-BE49-F238E27FC236}">
                <a16:creationId xmlns:a16="http://schemas.microsoft.com/office/drawing/2014/main" id="{41ACD852-85DE-2F48-0686-B8A08841C73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172673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a:extLst>
            <a:ext uri="{FF2B5EF4-FFF2-40B4-BE49-F238E27FC236}">
              <a16:creationId xmlns:a16="http://schemas.microsoft.com/office/drawing/2014/main" id="{5FB76571-4366-2A79-00ED-7E633586F964}"/>
            </a:ext>
          </a:extLst>
        </p:cNvPr>
        <p:cNvGrpSpPr/>
        <p:nvPr/>
      </p:nvGrpSpPr>
      <p:grpSpPr>
        <a:xfrm>
          <a:off x="0" y="0"/>
          <a:ext cx="0" cy="0"/>
          <a:chOff x="0" y="0"/>
          <a:chExt cx="0" cy="0"/>
        </a:xfrm>
      </p:grpSpPr>
      <p:sp>
        <p:nvSpPr>
          <p:cNvPr id="135" name="Google Shape;135;p4:notes">
            <a:extLst>
              <a:ext uri="{FF2B5EF4-FFF2-40B4-BE49-F238E27FC236}">
                <a16:creationId xmlns:a16="http://schemas.microsoft.com/office/drawing/2014/main" id="{D027BBDD-1376-FBE5-DEDF-FAAE6BBB02E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6" name="Google Shape;136;p4:notes">
            <a:extLst>
              <a:ext uri="{FF2B5EF4-FFF2-40B4-BE49-F238E27FC236}">
                <a16:creationId xmlns:a16="http://schemas.microsoft.com/office/drawing/2014/main" id="{F8DE6EE8-FE65-B405-2A5C-3453A7D980F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556611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a:extLst>
            <a:ext uri="{FF2B5EF4-FFF2-40B4-BE49-F238E27FC236}">
              <a16:creationId xmlns:a16="http://schemas.microsoft.com/office/drawing/2014/main" id="{C68F5C30-0D26-3D95-19DC-FA5F25B34B2A}"/>
            </a:ext>
          </a:extLst>
        </p:cNvPr>
        <p:cNvGrpSpPr/>
        <p:nvPr/>
      </p:nvGrpSpPr>
      <p:grpSpPr>
        <a:xfrm>
          <a:off x="0" y="0"/>
          <a:ext cx="0" cy="0"/>
          <a:chOff x="0" y="0"/>
          <a:chExt cx="0" cy="0"/>
        </a:xfrm>
      </p:grpSpPr>
      <p:sp>
        <p:nvSpPr>
          <p:cNvPr id="135" name="Google Shape;135;p4:notes">
            <a:extLst>
              <a:ext uri="{FF2B5EF4-FFF2-40B4-BE49-F238E27FC236}">
                <a16:creationId xmlns:a16="http://schemas.microsoft.com/office/drawing/2014/main" id="{4F0814A6-3F69-AF35-EC69-BCE9BC0EA22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6" name="Google Shape;136;p4:notes">
            <a:extLst>
              <a:ext uri="{FF2B5EF4-FFF2-40B4-BE49-F238E27FC236}">
                <a16:creationId xmlns:a16="http://schemas.microsoft.com/office/drawing/2014/main" id="{41578142-C6F6-62B8-9EDE-0FEEFABD479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579518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a:extLst>
            <a:ext uri="{FF2B5EF4-FFF2-40B4-BE49-F238E27FC236}">
              <a16:creationId xmlns:a16="http://schemas.microsoft.com/office/drawing/2014/main" id="{65C10729-E7C8-0C11-2D2A-F6C9B248A267}"/>
            </a:ext>
          </a:extLst>
        </p:cNvPr>
        <p:cNvGrpSpPr/>
        <p:nvPr/>
      </p:nvGrpSpPr>
      <p:grpSpPr>
        <a:xfrm>
          <a:off x="0" y="0"/>
          <a:ext cx="0" cy="0"/>
          <a:chOff x="0" y="0"/>
          <a:chExt cx="0" cy="0"/>
        </a:xfrm>
      </p:grpSpPr>
      <p:sp>
        <p:nvSpPr>
          <p:cNvPr id="135" name="Google Shape;135;p4:notes">
            <a:extLst>
              <a:ext uri="{FF2B5EF4-FFF2-40B4-BE49-F238E27FC236}">
                <a16:creationId xmlns:a16="http://schemas.microsoft.com/office/drawing/2014/main" id="{37123B57-235F-1E07-E6F3-2656A128B7F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6" name="Google Shape;136;p4:notes">
            <a:extLst>
              <a:ext uri="{FF2B5EF4-FFF2-40B4-BE49-F238E27FC236}">
                <a16:creationId xmlns:a16="http://schemas.microsoft.com/office/drawing/2014/main" id="{3DA12DF6-E212-5897-F2F2-D4A7A03DF0E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324367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1"/>
        <p:cNvGrpSpPr/>
        <p:nvPr/>
      </p:nvGrpSpPr>
      <p:grpSpPr>
        <a:xfrm>
          <a:off x="0" y="0"/>
          <a:ext cx="0" cy="0"/>
          <a:chOff x="0" y="0"/>
          <a:chExt cx="0" cy="0"/>
        </a:xfrm>
      </p:grpSpPr>
      <p:sp>
        <p:nvSpPr>
          <p:cNvPr id="12" name="Google Shape;12;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 name="Google Shape;14;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7"/>
        <p:cNvGrpSpPr/>
        <p:nvPr/>
      </p:nvGrpSpPr>
      <p:grpSpPr>
        <a:xfrm>
          <a:off x="0" y="0"/>
          <a:ext cx="0" cy="0"/>
          <a:chOff x="0" y="0"/>
          <a:chExt cx="0" cy="0"/>
        </a:xfrm>
      </p:grpSpPr>
      <p:sp>
        <p:nvSpPr>
          <p:cNvPr id="18" name="Google Shape;18;p1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1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0" name="Google Shape;20;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sp>
        <p:nvSpPr>
          <p:cNvPr id="24" name="Google Shape;24;p1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1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1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1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1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1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1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1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1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1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1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20"/>
          <p:cNvSpPr>
            <a:spLocks noGrp="1"/>
          </p:cNvSpPr>
          <p:nvPr>
            <p:ph type="pic" idx="2"/>
          </p:nvPr>
        </p:nvSpPr>
        <p:spPr>
          <a:xfrm>
            <a:off x="5183188" y="987425"/>
            <a:ext cx="6172200" cy="4873625"/>
          </a:xfrm>
          <a:prstGeom prst="rect">
            <a:avLst/>
          </a:prstGeom>
          <a:noFill/>
          <a:ln>
            <a:noFill/>
          </a:ln>
        </p:spPr>
      </p:sp>
      <p:sp>
        <p:nvSpPr>
          <p:cNvPr id="64" name="Google Shape;64;p2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2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2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2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2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7.jp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8.jp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8" Type="http://schemas.openxmlformats.org/officeDocument/2006/relationships/hyperlink" Target="https://5908235.app.netsuite.com/app/common/search/searchresults.nl?searchtype=Transaction&amp;summary=Transaction_NAME" TargetMode="External"/><Relationship Id="rId3" Type="http://schemas.openxmlformats.org/officeDocument/2006/relationships/image" Target="../media/image1.png"/><Relationship Id="rId7" Type="http://schemas.openxmlformats.org/officeDocument/2006/relationships/hyperlink" Target="https://5908235.app.netsuite.com/app/common/search/searchresults.nl?searchid=39&amp;whence=" TargetMode="External"/><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hyperlink" Target="https://5908235.app.netsuite.com/app/common/search/searchresults.nl?searchid=38&amp;whence=" TargetMode="External"/><Relationship Id="rId5" Type="http://schemas.openxmlformats.org/officeDocument/2006/relationships/hyperlink" Target="https://5908235.app.netsuite.com/app/common/search/savedsearchresults.nl?searchid=37&amp;saverun=T&amp;whence=" TargetMode="External"/><Relationship Id="rId4" Type="http://schemas.openxmlformats.org/officeDocument/2006/relationships/hyperlink" Target="https://5908235.app.netsuite.com/app/common/search/searchresults.nl?searchid=36&amp;whence=" TargetMode="External"/><Relationship Id="rId9" Type="http://schemas.openxmlformats.org/officeDocument/2006/relationships/hyperlink" Target="https://5908235.app.netsuite.com/app/common/search/savedsearchresults.nl?searchid=42&amp;saverun=T&amp;whence="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dirty="0"/>
              <a:t> Meeting - May 14, 2026</a:t>
            </a:r>
            <a:endParaRPr dirty="0"/>
          </a:p>
        </p:txBody>
      </p:sp>
      <p:cxnSp>
        <p:nvCxnSpPr>
          <p:cNvPr id="86" name="Google Shape;86;p1"/>
          <p:cNvCxnSpPr/>
          <p:nvPr/>
        </p:nvCxnSpPr>
        <p:spPr>
          <a:xfrm>
            <a:off x="838200" y="1690688"/>
            <a:ext cx="10512000" cy="0"/>
          </a:xfrm>
          <a:prstGeom prst="straightConnector1">
            <a:avLst/>
          </a:prstGeom>
          <a:noFill/>
          <a:ln w="28575" cap="flat" cmpd="sng">
            <a:solidFill>
              <a:schemeClr val="dk1"/>
            </a:solidFill>
            <a:prstDash val="solid"/>
            <a:miter lim="800000"/>
            <a:headEnd type="none" w="sm" len="sm"/>
            <a:tailEnd type="none" w="sm" len="sm"/>
          </a:ln>
        </p:spPr>
      </p:cxnSp>
      <p:cxnSp>
        <p:nvCxnSpPr>
          <p:cNvPr id="87" name="Google Shape;87;p1"/>
          <p:cNvCxnSpPr/>
          <p:nvPr/>
        </p:nvCxnSpPr>
        <p:spPr>
          <a:xfrm>
            <a:off x="838200" y="1811338"/>
            <a:ext cx="10512000" cy="0"/>
          </a:xfrm>
          <a:prstGeom prst="straightConnector1">
            <a:avLst/>
          </a:prstGeom>
          <a:noFill/>
          <a:ln w="28575" cap="flat" cmpd="sng">
            <a:solidFill>
              <a:srgbClr val="ED1C24"/>
            </a:solidFill>
            <a:prstDash val="solid"/>
            <a:miter lim="800000"/>
            <a:headEnd type="none" w="sm" len="sm"/>
            <a:tailEnd type="none" w="sm" len="sm"/>
          </a:ln>
        </p:spPr>
      </p:cxnSp>
      <p:sp>
        <p:nvSpPr>
          <p:cNvPr id="91" name="Google Shape;91;p1"/>
          <p:cNvSpPr txBox="1"/>
          <p:nvPr/>
        </p:nvSpPr>
        <p:spPr>
          <a:xfrm>
            <a:off x="4249071" y="2048696"/>
            <a:ext cx="3553800" cy="1575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3400" dirty="0">
                <a:solidFill>
                  <a:schemeClr val="dk1"/>
                </a:solidFill>
                <a:latin typeface="Calibri"/>
                <a:ea typeface="Calibri"/>
                <a:cs typeface="Calibri"/>
                <a:sym typeface="Calibri"/>
              </a:rPr>
              <a:t>Meeting sponsored by</a:t>
            </a:r>
            <a:endParaRPr sz="3400" dirty="0">
              <a:solidFill>
                <a:schemeClr val="dk1"/>
              </a:solidFill>
              <a:latin typeface="Calibri"/>
              <a:ea typeface="Calibri"/>
              <a:cs typeface="Calibri"/>
              <a:sym typeface="Calibri"/>
            </a:endParaRPr>
          </a:p>
        </p:txBody>
      </p:sp>
      <p:pic>
        <p:nvPicPr>
          <p:cNvPr id="7" name="Picture 6" descr="A red and white logo&#10;&#10;AI-generated content may be incorrect.">
            <a:extLst>
              <a:ext uri="{FF2B5EF4-FFF2-40B4-BE49-F238E27FC236}">
                <a16:creationId xmlns:a16="http://schemas.microsoft.com/office/drawing/2014/main" id="{0049D46C-E390-7381-13AA-504D2182ED3F}"/>
              </a:ext>
            </a:extLst>
          </p:cNvPr>
          <p:cNvPicPr>
            <a:picLocks noChangeAspect="1"/>
          </p:cNvPicPr>
          <p:nvPr/>
        </p:nvPicPr>
        <p:blipFill>
          <a:blip r:embed="rId3"/>
          <a:stretch>
            <a:fillRect/>
          </a:stretch>
        </p:blipFill>
        <p:spPr>
          <a:xfrm>
            <a:off x="9047033" y="193977"/>
            <a:ext cx="2303167" cy="1364226"/>
          </a:xfrm>
          <a:prstGeom prst="rect">
            <a:avLst/>
          </a:prstGeom>
        </p:spPr>
      </p:pic>
      <p:pic>
        <p:nvPicPr>
          <p:cNvPr id="2050" name="Picture 2">
            <a:extLst>
              <a:ext uri="{FF2B5EF4-FFF2-40B4-BE49-F238E27FC236}">
                <a16:creationId xmlns:a16="http://schemas.microsoft.com/office/drawing/2014/main" id="{FE461313-2C94-9FC7-EE78-9900143D148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01231" y="2710956"/>
            <a:ext cx="2135331" cy="2151149"/>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EFE5E13F-CC35-3F46-CD9B-D0930DB647EC}"/>
              </a:ext>
            </a:extLst>
          </p:cNvPr>
          <p:cNvSpPr txBox="1"/>
          <p:nvPr/>
        </p:nvSpPr>
        <p:spPr>
          <a:xfrm>
            <a:off x="9101231" y="5007429"/>
            <a:ext cx="2023969" cy="523220"/>
          </a:xfrm>
          <a:prstGeom prst="rect">
            <a:avLst/>
          </a:prstGeom>
          <a:noFill/>
        </p:spPr>
        <p:txBody>
          <a:bodyPr wrap="square" rtlCol="0">
            <a:spAutoFit/>
          </a:bodyPr>
          <a:lstStyle/>
          <a:p>
            <a:pPr algn="ctr"/>
            <a:r>
              <a:rPr lang="en-CA" sz="2800" b="1" dirty="0" err="1">
                <a:solidFill>
                  <a:schemeClr val="bg1"/>
                </a:solidFill>
                <a:highlight>
                  <a:srgbClr val="000000"/>
                </a:highlight>
              </a:rPr>
              <a:t>LinkedIN</a:t>
            </a:r>
            <a:endParaRPr lang="en-CA" sz="2800" b="1" dirty="0">
              <a:solidFill>
                <a:schemeClr val="bg1"/>
              </a:solidFill>
              <a:highlight>
                <a:srgbClr val="000000"/>
              </a:highlight>
            </a:endParaRPr>
          </a:p>
        </p:txBody>
      </p:sp>
      <p:pic>
        <p:nvPicPr>
          <p:cNvPr id="2052" name="Picture 4">
            <a:extLst>
              <a:ext uri="{FF2B5EF4-FFF2-40B4-BE49-F238E27FC236}">
                <a16:creationId xmlns:a16="http://schemas.microsoft.com/office/drawing/2014/main" id="{8357AAB3-7501-3D1F-3499-D931F1BA455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2710956"/>
            <a:ext cx="2207332" cy="2151145"/>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CBA729ED-4215-BE87-53EE-3FC3C1A0F737}"/>
              </a:ext>
            </a:extLst>
          </p:cNvPr>
          <p:cNvSpPr txBox="1"/>
          <p:nvPr/>
        </p:nvSpPr>
        <p:spPr>
          <a:xfrm>
            <a:off x="929881" y="5007429"/>
            <a:ext cx="2023969" cy="954107"/>
          </a:xfrm>
          <a:prstGeom prst="rect">
            <a:avLst/>
          </a:prstGeom>
          <a:noFill/>
        </p:spPr>
        <p:txBody>
          <a:bodyPr wrap="square" rtlCol="0">
            <a:spAutoFit/>
          </a:bodyPr>
          <a:lstStyle/>
          <a:p>
            <a:pPr algn="ctr"/>
            <a:r>
              <a:rPr lang="en-CA" sz="2800" b="1" dirty="0">
                <a:solidFill>
                  <a:schemeClr val="bg1"/>
                </a:solidFill>
                <a:highlight>
                  <a:srgbClr val="000000"/>
                </a:highlight>
              </a:rPr>
              <a:t>CANSUG FORUM</a:t>
            </a:r>
          </a:p>
        </p:txBody>
      </p:sp>
      <p:sp>
        <p:nvSpPr>
          <p:cNvPr id="9" name="TextBox 8">
            <a:extLst>
              <a:ext uri="{FF2B5EF4-FFF2-40B4-BE49-F238E27FC236}">
                <a16:creationId xmlns:a16="http://schemas.microsoft.com/office/drawing/2014/main" id="{F1418033-B5A6-F9A6-DB83-BB8123DC7F30}"/>
              </a:ext>
            </a:extLst>
          </p:cNvPr>
          <p:cNvSpPr txBox="1"/>
          <p:nvPr/>
        </p:nvSpPr>
        <p:spPr>
          <a:xfrm>
            <a:off x="4249071" y="6083947"/>
            <a:ext cx="3690258" cy="523220"/>
          </a:xfrm>
          <a:prstGeom prst="rect">
            <a:avLst/>
          </a:prstGeom>
          <a:noFill/>
        </p:spPr>
        <p:txBody>
          <a:bodyPr wrap="square" rtlCol="0">
            <a:spAutoFit/>
          </a:bodyPr>
          <a:lstStyle/>
          <a:p>
            <a:pPr algn="ctr"/>
            <a:r>
              <a:rPr lang="en-CA" sz="2800" dirty="0"/>
              <a:t>www.cansug.ca</a:t>
            </a:r>
          </a:p>
        </p:txBody>
      </p:sp>
      <p:sp>
        <p:nvSpPr>
          <p:cNvPr id="2" name="TextBox 1">
            <a:extLst>
              <a:ext uri="{FF2B5EF4-FFF2-40B4-BE49-F238E27FC236}">
                <a16:creationId xmlns:a16="http://schemas.microsoft.com/office/drawing/2014/main" id="{A5E35B8C-A481-2C29-C2E9-3E0396491970}"/>
              </a:ext>
            </a:extLst>
          </p:cNvPr>
          <p:cNvSpPr txBox="1"/>
          <p:nvPr/>
        </p:nvSpPr>
        <p:spPr>
          <a:xfrm>
            <a:off x="8712679" y="5961536"/>
            <a:ext cx="3071004" cy="707886"/>
          </a:xfrm>
          <a:prstGeom prst="rect">
            <a:avLst/>
          </a:prstGeom>
          <a:noFill/>
        </p:spPr>
        <p:txBody>
          <a:bodyPr wrap="square" rtlCol="0">
            <a:spAutoFit/>
          </a:bodyPr>
          <a:lstStyle/>
          <a:p>
            <a:r>
              <a:rPr lang="en-CA" sz="2000" dirty="0" err="1"/>
              <a:t>Wifi</a:t>
            </a:r>
            <a:r>
              <a:rPr lang="en-CA" sz="2000" dirty="0"/>
              <a:t>:  Touchdown Guest</a:t>
            </a:r>
          </a:p>
          <a:p>
            <a:r>
              <a:rPr lang="en-CA" sz="2000" dirty="0"/>
              <a:t>Password:  Guest101</a:t>
            </a:r>
          </a:p>
        </p:txBody>
      </p:sp>
      <p:pic>
        <p:nvPicPr>
          <p:cNvPr id="5" name="Picture 4">
            <a:extLst>
              <a:ext uri="{FF2B5EF4-FFF2-40B4-BE49-F238E27FC236}">
                <a16:creationId xmlns:a16="http://schemas.microsoft.com/office/drawing/2014/main" id="{5251E9FD-06B4-18F3-BE8A-1BD753BD9F54}"/>
              </a:ext>
            </a:extLst>
          </p:cNvPr>
          <p:cNvPicPr>
            <a:picLocks noChangeAspect="1"/>
          </p:cNvPicPr>
          <p:nvPr/>
        </p:nvPicPr>
        <p:blipFill>
          <a:blip r:embed="rId6"/>
          <a:stretch>
            <a:fillRect/>
          </a:stretch>
        </p:blipFill>
        <p:spPr>
          <a:xfrm>
            <a:off x="4017339" y="3217842"/>
            <a:ext cx="4017264" cy="1009959"/>
          </a:xfrm>
          <a:prstGeom prst="rect">
            <a:avLst/>
          </a:prstGeom>
        </p:spPr>
      </p:pic>
      <p:pic>
        <p:nvPicPr>
          <p:cNvPr id="11" name="Picture 10">
            <a:extLst>
              <a:ext uri="{FF2B5EF4-FFF2-40B4-BE49-F238E27FC236}">
                <a16:creationId xmlns:a16="http://schemas.microsoft.com/office/drawing/2014/main" id="{6EDB690B-3D0F-B5CD-6F82-D59E683C3184}"/>
              </a:ext>
            </a:extLst>
          </p:cNvPr>
          <p:cNvPicPr>
            <a:picLocks noChangeAspect="1"/>
          </p:cNvPicPr>
          <p:nvPr/>
        </p:nvPicPr>
        <p:blipFill>
          <a:blip r:embed="rId7"/>
          <a:stretch>
            <a:fillRect/>
          </a:stretch>
        </p:blipFill>
        <p:spPr>
          <a:xfrm>
            <a:off x="4017339" y="4577661"/>
            <a:ext cx="4017264" cy="839161"/>
          </a:xfrm>
          <a:prstGeom prst="rect">
            <a:avLst/>
          </a:prstGeom>
        </p:spPr>
      </p:pic>
      <p:sp>
        <p:nvSpPr>
          <p:cNvPr id="12" name="TextBox 11">
            <a:extLst>
              <a:ext uri="{FF2B5EF4-FFF2-40B4-BE49-F238E27FC236}">
                <a16:creationId xmlns:a16="http://schemas.microsoft.com/office/drawing/2014/main" id="{9B186140-4555-952A-32B3-0C3D7C91D7DE}"/>
              </a:ext>
            </a:extLst>
          </p:cNvPr>
          <p:cNvSpPr txBox="1"/>
          <p:nvPr/>
        </p:nvSpPr>
        <p:spPr>
          <a:xfrm>
            <a:off x="5812260" y="4124121"/>
            <a:ext cx="563880" cy="307623"/>
          </a:xfrm>
          <a:prstGeom prst="rect">
            <a:avLst/>
          </a:prstGeom>
          <a:noFill/>
        </p:spPr>
        <p:txBody>
          <a:bodyPr wrap="square" rtlCol="0">
            <a:spAutoFit/>
          </a:bodyPr>
          <a:lstStyle/>
          <a:p>
            <a:r>
              <a:rPr lang="en-CA" dirty="0"/>
              <a:t>AND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Agenda</a:t>
            </a:r>
            <a:endParaRPr/>
          </a:p>
        </p:txBody>
      </p:sp>
      <p:cxnSp>
        <p:nvCxnSpPr>
          <p:cNvPr id="98" name="Google Shape;98;p2"/>
          <p:cNvCxnSpPr/>
          <p:nvPr/>
        </p:nvCxnSpPr>
        <p:spPr>
          <a:xfrm>
            <a:off x="838200" y="1690688"/>
            <a:ext cx="10512000" cy="0"/>
          </a:xfrm>
          <a:prstGeom prst="straightConnector1">
            <a:avLst/>
          </a:prstGeom>
          <a:noFill/>
          <a:ln w="28575" cap="flat" cmpd="sng">
            <a:solidFill>
              <a:schemeClr val="dk1"/>
            </a:solidFill>
            <a:prstDash val="solid"/>
            <a:miter lim="800000"/>
            <a:headEnd type="none" w="sm" len="sm"/>
            <a:tailEnd type="none" w="sm" len="sm"/>
          </a:ln>
        </p:spPr>
      </p:cxnSp>
      <p:cxnSp>
        <p:nvCxnSpPr>
          <p:cNvPr id="99" name="Google Shape;99;p2"/>
          <p:cNvCxnSpPr/>
          <p:nvPr/>
        </p:nvCxnSpPr>
        <p:spPr>
          <a:xfrm>
            <a:off x="838200" y="1811338"/>
            <a:ext cx="10512000" cy="0"/>
          </a:xfrm>
          <a:prstGeom prst="straightConnector1">
            <a:avLst/>
          </a:prstGeom>
          <a:noFill/>
          <a:ln w="28575" cap="flat" cmpd="sng">
            <a:solidFill>
              <a:srgbClr val="ED1C24"/>
            </a:solidFill>
            <a:prstDash val="solid"/>
            <a:miter lim="800000"/>
            <a:headEnd type="none" w="sm" len="sm"/>
            <a:tailEnd type="none" w="sm" len="sm"/>
          </a:ln>
        </p:spPr>
      </p:cxnSp>
      <p:sp>
        <p:nvSpPr>
          <p:cNvPr id="100" name="Google Shape;100;p2"/>
          <p:cNvSpPr txBox="1"/>
          <p:nvPr/>
        </p:nvSpPr>
        <p:spPr>
          <a:xfrm>
            <a:off x="838199" y="2152850"/>
            <a:ext cx="9387349" cy="3730200"/>
          </a:xfrm>
          <a:prstGeom prst="rect">
            <a:avLst/>
          </a:prstGeom>
          <a:noFill/>
          <a:ln>
            <a:noFill/>
          </a:ln>
        </p:spPr>
        <p:txBody>
          <a:bodyPr spcFirstLastPara="1" wrap="square" lIns="91425" tIns="45700" rIns="91425" bIns="45700" anchor="t" anchorCtr="0">
            <a:normAutofit lnSpcReduction="10000"/>
          </a:bodyPr>
          <a:lstStyle/>
          <a:p>
            <a:r>
              <a:rPr lang="en-US" sz="2400" dirty="0"/>
              <a:t>9:00    Welcome, introductions (online meeting starts)</a:t>
            </a:r>
          </a:p>
          <a:p>
            <a:r>
              <a:rPr lang="en-US" sz="2400" dirty="0"/>
              <a:t>9:15    CANSUG announcements</a:t>
            </a:r>
          </a:p>
          <a:p>
            <a:r>
              <a:rPr lang="en-US" sz="2400" dirty="0"/>
              <a:t>9:30    Month-end Automation (Rebecca Balaz, 1Password)</a:t>
            </a:r>
          </a:p>
          <a:p>
            <a:r>
              <a:rPr lang="en-US" sz="2400" dirty="0"/>
              <a:t>10:15  Finance Questions (submitted at registration)</a:t>
            </a:r>
          </a:p>
          <a:p>
            <a:r>
              <a:rPr lang="en-US" sz="2400" dirty="0"/>
              <a:t>10:45  Sponsor:  </a:t>
            </a:r>
            <a:r>
              <a:rPr lang="en-US" sz="2400" dirty="0" err="1"/>
              <a:t>Traild</a:t>
            </a:r>
            <a:r>
              <a:rPr lang="en-US" sz="2400" dirty="0"/>
              <a:t> (Jasper </a:t>
            </a:r>
            <a:r>
              <a:rPr lang="en-US" sz="2400" dirty="0" err="1"/>
              <a:t>Harlaar</a:t>
            </a:r>
            <a:r>
              <a:rPr lang="en-US" sz="2400" dirty="0"/>
              <a:t>)</a:t>
            </a:r>
          </a:p>
          <a:p>
            <a:r>
              <a:rPr lang="en-US" sz="2400" dirty="0"/>
              <a:t>10:55  Break</a:t>
            </a:r>
          </a:p>
          <a:p>
            <a:r>
              <a:rPr lang="en-US" sz="2400" dirty="0"/>
              <a:t>11:05  Saved Search Formulas (Mark Tanner, Kalpa Inc)</a:t>
            </a:r>
          </a:p>
          <a:p>
            <a:r>
              <a:rPr lang="en-US" sz="2400" dirty="0"/>
              <a:t>11:30  Data Migration:  The CSV Import Tool &amp; Updating Records</a:t>
            </a:r>
          </a:p>
          <a:p>
            <a:r>
              <a:rPr lang="en-US" sz="2400" dirty="0"/>
              <a:t>	(Paul Giese, </a:t>
            </a:r>
            <a:r>
              <a:rPr lang="en-US" sz="2400" dirty="0" err="1"/>
              <a:t>OptimalData</a:t>
            </a:r>
            <a:r>
              <a:rPr lang="en-US" sz="2400" dirty="0"/>
              <a:t> Consulting)</a:t>
            </a:r>
          </a:p>
          <a:p>
            <a:r>
              <a:rPr lang="en-US" sz="2400" dirty="0"/>
              <a:t>12:30  Wrap-up</a:t>
            </a:r>
          </a:p>
        </p:txBody>
      </p:sp>
      <p:pic>
        <p:nvPicPr>
          <p:cNvPr id="2" name="Picture 1" descr="A red and white logo&#10;&#10;AI-generated content may be incorrect.">
            <a:extLst>
              <a:ext uri="{FF2B5EF4-FFF2-40B4-BE49-F238E27FC236}">
                <a16:creationId xmlns:a16="http://schemas.microsoft.com/office/drawing/2014/main" id="{C97ECBCD-61CD-5D50-7A8D-E711F6A42CF8}"/>
              </a:ext>
            </a:extLst>
          </p:cNvPr>
          <p:cNvPicPr>
            <a:picLocks noChangeAspect="1"/>
          </p:cNvPicPr>
          <p:nvPr/>
        </p:nvPicPr>
        <p:blipFill>
          <a:blip r:embed="rId3"/>
          <a:stretch>
            <a:fillRect/>
          </a:stretch>
        </p:blipFill>
        <p:spPr>
          <a:xfrm>
            <a:off x="9047033" y="193977"/>
            <a:ext cx="2303167" cy="1364226"/>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Board Members</a:t>
            </a:r>
            <a:endParaRPr/>
          </a:p>
        </p:txBody>
      </p:sp>
      <p:cxnSp>
        <p:nvCxnSpPr>
          <p:cNvPr id="130" name="Google Shape;130;p3"/>
          <p:cNvCxnSpPr/>
          <p:nvPr/>
        </p:nvCxnSpPr>
        <p:spPr>
          <a:xfrm>
            <a:off x="838200" y="1690688"/>
            <a:ext cx="10512000" cy="0"/>
          </a:xfrm>
          <a:prstGeom prst="straightConnector1">
            <a:avLst/>
          </a:prstGeom>
          <a:noFill/>
          <a:ln w="28575" cap="flat" cmpd="sng">
            <a:solidFill>
              <a:schemeClr val="dk1"/>
            </a:solidFill>
            <a:prstDash val="solid"/>
            <a:miter lim="800000"/>
            <a:headEnd type="none" w="sm" len="sm"/>
            <a:tailEnd type="none" w="sm" len="sm"/>
          </a:ln>
        </p:spPr>
      </p:cxnSp>
      <p:cxnSp>
        <p:nvCxnSpPr>
          <p:cNvPr id="131" name="Google Shape;131;p3"/>
          <p:cNvCxnSpPr/>
          <p:nvPr/>
        </p:nvCxnSpPr>
        <p:spPr>
          <a:xfrm>
            <a:off x="838200" y="1811338"/>
            <a:ext cx="10512000" cy="0"/>
          </a:xfrm>
          <a:prstGeom prst="straightConnector1">
            <a:avLst/>
          </a:prstGeom>
          <a:noFill/>
          <a:ln w="28575" cap="flat" cmpd="sng">
            <a:solidFill>
              <a:srgbClr val="ED1C24"/>
            </a:solidFill>
            <a:prstDash val="solid"/>
            <a:miter lim="800000"/>
            <a:headEnd type="none" w="sm" len="sm"/>
            <a:tailEnd type="none" w="sm" len="sm"/>
          </a:ln>
        </p:spPr>
      </p:cxnSp>
      <p:sp>
        <p:nvSpPr>
          <p:cNvPr id="132" name="Google Shape;132;p3"/>
          <p:cNvSpPr txBox="1"/>
          <p:nvPr/>
        </p:nvSpPr>
        <p:spPr>
          <a:xfrm>
            <a:off x="838200" y="2144965"/>
            <a:ext cx="5688300" cy="3000781"/>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1800" b="1" i="0" u="none" strike="noStrike" cap="none" dirty="0">
                <a:solidFill>
                  <a:srgbClr val="777777"/>
                </a:solidFill>
                <a:latin typeface="Open Sans"/>
                <a:ea typeface="Open Sans"/>
                <a:cs typeface="Open Sans"/>
                <a:sym typeface="Open Sans"/>
              </a:rPr>
              <a:t>Mark Tanner, Co-Chair</a:t>
            </a:r>
            <a:endParaRPr dirty="0"/>
          </a:p>
          <a:p>
            <a:pPr marL="0" marR="0" lvl="0" indent="0" algn="l" rtl="0">
              <a:lnSpc>
                <a:spcPct val="150000"/>
              </a:lnSpc>
              <a:spcBef>
                <a:spcPts val="0"/>
              </a:spcBef>
              <a:spcAft>
                <a:spcPts val="0"/>
              </a:spcAft>
              <a:buNone/>
            </a:pPr>
            <a:r>
              <a:rPr lang="en-US" sz="1800" b="1" i="0" u="none" strike="noStrike" cap="none" dirty="0">
                <a:solidFill>
                  <a:srgbClr val="777777"/>
                </a:solidFill>
                <a:latin typeface="Open Sans"/>
                <a:ea typeface="Open Sans"/>
                <a:cs typeface="Open Sans"/>
                <a:sym typeface="Open Sans"/>
              </a:rPr>
              <a:t>Gavin Davidson, Co-Chair</a:t>
            </a:r>
            <a:endParaRPr dirty="0"/>
          </a:p>
          <a:p>
            <a:pPr marL="0" marR="0" lvl="0" indent="0" algn="l" rtl="0">
              <a:lnSpc>
                <a:spcPct val="150000"/>
              </a:lnSpc>
              <a:spcBef>
                <a:spcPts val="0"/>
              </a:spcBef>
              <a:spcAft>
                <a:spcPts val="0"/>
              </a:spcAft>
              <a:buNone/>
            </a:pPr>
            <a:r>
              <a:rPr lang="en-US" sz="1800" b="1" i="0" u="none" strike="noStrike" cap="none" dirty="0">
                <a:solidFill>
                  <a:srgbClr val="777777"/>
                </a:solidFill>
                <a:latin typeface="Open Sans"/>
                <a:ea typeface="Open Sans"/>
                <a:cs typeface="Open Sans"/>
                <a:sym typeface="Open Sans"/>
              </a:rPr>
              <a:t>Lisa Reed, Treasurer</a:t>
            </a:r>
            <a:endParaRPr sz="1800" b="1" i="0" u="none" strike="noStrike" cap="none" dirty="0">
              <a:solidFill>
                <a:srgbClr val="FF0000"/>
              </a:solidFill>
              <a:latin typeface="Open Sans"/>
              <a:ea typeface="Open Sans"/>
              <a:cs typeface="Open Sans"/>
              <a:sym typeface="Open Sans"/>
            </a:endParaRPr>
          </a:p>
          <a:p>
            <a:pPr marL="0" marR="0" lvl="0" indent="0" algn="l" rtl="0">
              <a:lnSpc>
                <a:spcPct val="150000"/>
              </a:lnSpc>
              <a:spcBef>
                <a:spcPts val="0"/>
              </a:spcBef>
              <a:spcAft>
                <a:spcPts val="0"/>
              </a:spcAft>
              <a:buNone/>
            </a:pPr>
            <a:r>
              <a:rPr lang="en-US" sz="1800" b="1" i="0" u="none" strike="noStrike" cap="none" dirty="0">
                <a:solidFill>
                  <a:srgbClr val="777777"/>
                </a:solidFill>
                <a:latin typeface="Open Sans"/>
                <a:ea typeface="Open Sans"/>
                <a:cs typeface="Open Sans"/>
                <a:sym typeface="Open Sans"/>
              </a:rPr>
              <a:t>Stephanie Frisina, Co-Membership Chair</a:t>
            </a:r>
            <a:endParaRPr sz="1800" b="1" i="0" u="none" strike="noStrike" cap="none" dirty="0">
              <a:solidFill>
                <a:srgbClr val="777777"/>
              </a:solidFill>
              <a:latin typeface="Open Sans"/>
              <a:ea typeface="Open Sans"/>
              <a:cs typeface="Open Sans"/>
              <a:sym typeface="Open Sans"/>
            </a:endParaRPr>
          </a:p>
          <a:p>
            <a:pPr marL="0" marR="0" lvl="0" indent="0" algn="l" rtl="0">
              <a:lnSpc>
                <a:spcPct val="150000"/>
              </a:lnSpc>
              <a:spcBef>
                <a:spcPts val="0"/>
              </a:spcBef>
              <a:spcAft>
                <a:spcPts val="0"/>
              </a:spcAft>
              <a:buNone/>
            </a:pPr>
            <a:r>
              <a:rPr lang="en-US" sz="1800" b="1" i="0" u="none" strike="noStrike" cap="none" dirty="0">
                <a:solidFill>
                  <a:srgbClr val="777777"/>
                </a:solidFill>
                <a:latin typeface="Open Sans"/>
                <a:ea typeface="Open Sans"/>
                <a:cs typeface="Open Sans"/>
                <a:sym typeface="Open Sans"/>
              </a:rPr>
              <a:t>Darcie Vany, Recording Secretary</a:t>
            </a:r>
            <a:endParaRPr sz="1800" b="1" i="0" u="none" strike="noStrike" cap="none" dirty="0">
              <a:solidFill>
                <a:srgbClr val="777777"/>
              </a:solidFill>
              <a:latin typeface="Open Sans"/>
              <a:ea typeface="Open Sans"/>
              <a:cs typeface="Open Sans"/>
              <a:sym typeface="Open Sans"/>
            </a:endParaRPr>
          </a:p>
          <a:p>
            <a:pPr marL="0" marR="0" lvl="0" indent="0" algn="l" rtl="0">
              <a:lnSpc>
                <a:spcPct val="150000"/>
              </a:lnSpc>
              <a:spcBef>
                <a:spcPts val="0"/>
              </a:spcBef>
              <a:spcAft>
                <a:spcPts val="0"/>
              </a:spcAft>
              <a:buNone/>
            </a:pPr>
            <a:r>
              <a:rPr lang="en-US" sz="1800" b="1" i="0" u="none" strike="noStrike" cap="none" dirty="0">
                <a:solidFill>
                  <a:srgbClr val="777777"/>
                </a:solidFill>
                <a:latin typeface="Open Sans"/>
                <a:ea typeface="Open Sans"/>
                <a:cs typeface="Open Sans"/>
                <a:sym typeface="Open Sans"/>
              </a:rPr>
              <a:t>Paul </a:t>
            </a:r>
            <a:r>
              <a:rPr lang="en-US" sz="1800" b="1" i="0" u="none" strike="noStrike" cap="none" dirty="0" err="1">
                <a:solidFill>
                  <a:srgbClr val="777777"/>
                </a:solidFill>
                <a:latin typeface="Open Sans"/>
                <a:ea typeface="Open Sans"/>
                <a:cs typeface="Open Sans"/>
                <a:sym typeface="Open Sans"/>
              </a:rPr>
              <a:t>Stanchev</a:t>
            </a:r>
            <a:r>
              <a:rPr lang="en-US" sz="1800" b="1" i="0" u="none" strike="noStrike" cap="none" dirty="0">
                <a:solidFill>
                  <a:srgbClr val="777777"/>
                </a:solidFill>
                <a:latin typeface="Open Sans"/>
                <a:ea typeface="Open Sans"/>
                <a:cs typeface="Open Sans"/>
                <a:sym typeface="Open Sans"/>
              </a:rPr>
              <a:t>, Speaker Chair</a:t>
            </a:r>
            <a:endParaRPr sz="1800" b="1" i="0" u="none" strike="noStrike" cap="none" dirty="0">
              <a:solidFill>
                <a:srgbClr val="777777"/>
              </a:solidFill>
              <a:latin typeface="Open Sans"/>
              <a:ea typeface="Open Sans"/>
              <a:cs typeface="Open Sans"/>
              <a:sym typeface="Open Sans"/>
            </a:endParaRPr>
          </a:p>
          <a:p>
            <a:pPr marL="0" marR="0" lvl="0" indent="0" algn="l" rtl="0">
              <a:lnSpc>
                <a:spcPct val="150000"/>
              </a:lnSpc>
              <a:spcBef>
                <a:spcPts val="0"/>
              </a:spcBef>
              <a:spcAft>
                <a:spcPts val="0"/>
              </a:spcAft>
              <a:buNone/>
            </a:pPr>
            <a:r>
              <a:rPr lang="en-US" sz="1800" b="1" dirty="0">
                <a:solidFill>
                  <a:srgbClr val="777777"/>
                </a:solidFill>
                <a:latin typeface="Open Sans"/>
                <a:ea typeface="Open Sans"/>
                <a:cs typeface="Open Sans"/>
                <a:sym typeface="Open Sans"/>
              </a:rPr>
              <a:t>Kenny Hunter, Tech Advisor / Developer</a:t>
            </a:r>
            <a:endParaRPr sz="1800" b="1" dirty="0">
              <a:solidFill>
                <a:srgbClr val="777777"/>
              </a:solidFill>
              <a:latin typeface="Open Sans"/>
              <a:ea typeface="Open Sans"/>
              <a:cs typeface="Open Sans"/>
              <a:sym typeface="Open Sans"/>
            </a:endParaRPr>
          </a:p>
        </p:txBody>
      </p:sp>
      <p:sp>
        <p:nvSpPr>
          <p:cNvPr id="133" name="Google Shape;133;p3"/>
          <p:cNvSpPr txBox="1"/>
          <p:nvPr/>
        </p:nvSpPr>
        <p:spPr>
          <a:xfrm>
            <a:off x="7667625" y="2333625"/>
            <a:ext cx="3819525" cy="381642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i="0" u="none" strike="noStrike" cap="none">
                <a:solidFill>
                  <a:schemeClr val="dk1"/>
                </a:solidFill>
                <a:latin typeface="Arial"/>
                <a:ea typeface="Arial"/>
                <a:cs typeface="Arial"/>
                <a:sym typeface="Arial"/>
              </a:rPr>
              <a:t>Our goal: </a:t>
            </a:r>
            <a:endParaRPr/>
          </a:p>
          <a:p>
            <a:pPr marL="0" marR="0" lvl="0" indent="0" algn="l" rtl="0">
              <a:spcBef>
                <a:spcPts val="0"/>
              </a:spcBef>
              <a:spcAft>
                <a:spcPts val="0"/>
              </a:spcAft>
              <a:buNone/>
            </a:pPr>
            <a:endParaRPr sz="800" b="1" i="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800"/>
              <a:buFont typeface="Arial"/>
              <a:buChar char="•"/>
            </a:pPr>
            <a:r>
              <a:rPr lang="en-US" sz="1800" b="0" i="0">
                <a:solidFill>
                  <a:schemeClr val="dk1"/>
                </a:solidFill>
                <a:latin typeface="Arial"/>
                <a:ea typeface="Arial"/>
                <a:cs typeface="Arial"/>
                <a:sym typeface="Arial"/>
              </a:rPr>
              <a:t>Create networking opportunities</a:t>
            </a:r>
            <a:endParaRPr/>
          </a:p>
          <a:p>
            <a:pPr marL="285750" marR="0" lvl="0" indent="-285750" algn="l" rtl="0">
              <a:spcBef>
                <a:spcPts val="0"/>
              </a:spcBef>
              <a:spcAft>
                <a:spcPts val="0"/>
              </a:spcAft>
              <a:buClr>
                <a:schemeClr val="dk1"/>
              </a:buClr>
              <a:buSzPts val="1800"/>
              <a:buFont typeface="Arial"/>
              <a:buChar char="•"/>
            </a:pPr>
            <a:r>
              <a:rPr lang="en-US" sz="1800" b="0" i="0">
                <a:solidFill>
                  <a:schemeClr val="dk1"/>
                </a:solidFill>
                <a:latin typeface="Arial"/>
                <a:ea typeface="Arial"/>
                <a:cs typeface="Arial"/>
                <a:sym typeface="Arial"/>
              </a:rPr>
              <a:t>Help with education on NetSuite related topics</a:t>
            </a:r>
            <a:endParaRPr/>
          </a:p>
          <a:p>
            <a:pPr marL="285750" marR="0" lvl="0" indent="-285750" algn="l" rtl="0">
              <a:spcBef>
                <a:spcPts val="0"/>
              </a:spcBef>
              <a:spcAft>
                <a:spcPts val="0"/>
              </a:spcAft>
              <a:buClr>
                <a:schemeClr val="dk1"/>
              </a:buClr>
              <a:buSzPts val="1800"/>
              <a:buFont typeface="Arial"/>
              <a:buChar char="•"/>
            </a:pPr>
            <a:r>
              <a:rPr lang="en-US" sz="1800" b="0" i="0">
                <a:solidFill>
                  <a:schemeClr val="dk1"/>
                </a:solidFill>
                <a:latin typeface="Arial"/>
                <a:ea typeface="Arial"/>
                <a:cs typeface="Arial"/>
                <a:sym typeface="Arial"/>
              </a:rPr>
              <a:t>Share knowledge and experiences</a:t>
            </a:r>
            <a:endParaRPr/>
          </a:p>
          <a:p>
            <a:pPr marL="285750" marR="0" lvl="0" indent="-285750" algn="l" rtl="0">
              <a:spcBef>
                <a:spcPts val="0"/>
              </a:spcBef>
              <a:spcAft>
                <a:spcPts val="0"/>
              </a:spcAft>
              <a:buClr>
                <a:schemeClr val="dk1"/>
              </a:buClr>
              <a:buSzPts val="1800"/>
              <a:buFont typeface="Arial"/>
              <a:buChar char="•"/>
            </a:pPr>
            <a:r>
              <a:rPr lang="en-US" sz="1800" b="0" i="0">
                <a:solidFill>
                  <a:schemeClr val="dk1"/>
                </a:solidFill>
                <a:latin typeface="Arial"/>
                <a:ea typeface="Arial"/>
                <a:cs typeface="Arial"/>
                <a:sym typeface="Arial"/>
              </a:rPr>
              <a:t>Friendly learning environment</a:t>
            </a:r>
            <a:endParaRPr/>
          </a:p>
          <a:p>
            <a:pPr marL="285750" marR="0" lvl="0" indent="-285750" algn="l" rtl="0">
              <a:spcBef>
                <a:spcPts val="0"/>
              </a:spcBef>
              <a:spcAft>
                <a:spcPts val="0"/>
              </a:spcAft>
              <a:buClr>
                <a:schemeClr val="dk1"/>
              </a:buClr>
              <a:buSzPts val="1800"/>
              <a:buFont typeface="Arial"/>
              <a:buChar char="•"/>
            </a:pPr>
            <a:r>
              <a:rPr lang="en-US" sz="1800" b="0" i="0">
                <a:solidFill>
                  <a:schemeClr val="dk1"/>
                </a:solidFill>
                <a:latin typeface="Arial"/>
                <a:ea typeface="Arial"/>
                <a:cs typeface="Arial"/>
                <a:sym typeface="Arial"/>
              </a:rPr>
              <a:t>Listen to your needs</a:t>
            </a:r>
            <a:endParaRPr/>
          </a:p>
          <a:p>
            <a:pPr marL="285750" marR="0" lvl="0" indent="-285750" algn="l" rtl="0">
              <a:spcBef>
                <a:spcPts val="0"/>
              </a:spcBef>
              <a:spcAft>
                <a:spcPts val="0"/>
              </a:spcAft>
              <a:buClr>
                <a:schemeClr val="dk1"/>
              </a:buClr>
              <a:buSzPts val="1800"/>
              <a:buFont typeface="Arial"/>
              <a:buChar char="•"/>
            </a:pPr>
            <a:r>
              <a:rPr lang="en-US" sz="1800" b="0" i="0">
                <a:solidFill>
                  <a:schemeClr val="dk1"/>
                </a:solidFill>
                <a:latin typeface="Arial"/>
                <a:ea typeface="Arial"/>
                <a:cs typeface="Arial"/>
                <a:sym typeface="Arial"/>
              </a:rPr>
              <a:t>Voice for change</a:t>
            </a:r>
            <a:endParaRPr/>
          </a:p>
          <a:p>
            <a:pPr marL="285750" marR="0" lvl="0" indent="-285750" algn="l" rtl="0">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Online and In-Person</a:t>
            </a:r>
            <a:r>
              <a:rPr lang="en-US" sz="1800" b="0" i="0">
                <a:solidFill>
                  <a:schemeClr val="dk1"/>
                </a:solidFill>
                <a:latin typeface="Arial"/>
                <a:ea typeface="Arial"/>
                <a:cs typeface="Arial"/>
                <a:sym typeface="Arial"/>
              </a:rPr>
              <a:t> Meetings</a:t>
            </a:r>
            <a:endParaRPr/>
          </a:p>
          <a:p>
            <a:pPr marL="285750" marR="0" lvl="0" indent="-285750" algn="l" rtl="0">
              <a:spcBef>
                <a:spcPts val="0"/>
              </a:spcBef>
              <a:spcAft>
                <a:spcPts val="0"/>
              </a:spcAft>
              <a:buClr>
                <a:schemeClr val="dk1"/>
              </a:buClr>
              <a:buSzPts val="1800"/>
              <a:buFont typeface="Arial"/>
              <a:buChar char="•"/>
            </a:pPr>
            <a:r>
              <a:rPr lang="en-US" sz="1800" b="0" i="0">
                <a:solidFill>
                  <a:schemeClr val="dk1"/>
                </a:solidFill>
                <a:latin typeface="Arial"/>
                <a:ea typeface="Arial"/>
                <a:cs typeface="Arial"/>
                <a:sym typeface="Arial"/>
              </a:rPr>
              <a:t>No membership cost </a:t>
            </a:r>
            <a:endParaRPr/>
          </a:p>
          <a:p>
            <a:pPr marL="0" marR="0" lvl="0" indent="0" algn="l" rtl="0">
              <a:spcBef>
                <a:spcPts val="0"/>
              </a:spcBef>
              <a:spcAft>
                <a:spcPts val="0"/>
              </a:spcAft>
              <a:buNone/>
            </a:pPr>
            <a:endParaRPr sz="1800">
              <a:solidFill>
                <a:schemeClr val="dk1"/>
              </a:solidFill>
              <a:latin typeface="Arial"/>
              <a:ea typeface="Arial"/>
              <a:cs typeface="Arial"/>
              <a:sym typeface="Arial"/>
            </a:endParaRPr>
          </a:p>
          <a:p>
            <a:pPr marL="0" marR="0" lvl="0" indent="0" algn="ctr" rtl="0">
              <a:spcBef>
                <a:spcPts val="0"/>
              </a:spcBef>
              <a:spcAft>
                <a:spcPts val="0"/>
              </a:spcAft>
              <a:buNone/>
            </a:pPr>
            <a:r>
              <a:rPr lang="en-US" sz="1800" b="0" i="0">
                <a:solidFill>
                  <a:schemeClr val="dk1"/>
                </a:solidFill>
                <a:latin typeface="Arial"/>
                <a:ea typeface="Arial"/>
                <a:cs typeface="Arial"/>
                <a:sym typeface="Arial"/>
              </a:rPr>
              <a:t>This group is neither owned or managed directly by Oracle NetSuite.</a:t>
            </a:r>
            <a:endParaRPr sz="1800">
              <a:solidFill>
                <a:schemeClr val="dk1"/>
              </a:solidFill>
              <a:latin typeface="Calibri"/>
              <a:ea typeface="Calibri"/>
              <a:cs typeface="Calibri"/>
              <a:sym typeface="Calibri"/>
            </a:endParaRPr>
          </a:p>
        </p:txBody>
      </p:sp>
      <p:pic>
        <p:nvPicPr>
          <p:cNvPr id="2" name="Picture 1" descr="A red and white logo&#10;&#10;AI-generated content may be incorrect.">
            <a:extLst>
              <a:ext uri="{FF2B5EF4-FFF2-40B4-BE49-F238E27FC236}">
                <a16:creationId xmlns:a16="http://schemas.microsoft.com/office/drawing/2014/main" id="{C92CC918-1384-CCED-8048-104ACD8A2774}"/>
              </a:ext>
            </a:extLst>
          </p:cNvPr>
          <p:cNvPicPr>
            <a:picLocks noChangeAspect="1"/>
          </p:cNvPicPr>
          <p:nvPr/>
        </p:nvPicPr>
        <p:blipFill>
          <a:blip r:embed="rId3"/>
          <a:stretch>
            <a:fillRect/>
          </a:stretch>
        </p:blipFill>
        <p:spPr>
          <a:xfrm>
            <a:off x="9047033" y="193977"/>
            <a:ext cx="2303167" cy="1364226"/>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Announcements</a:t>
            </a:r>
            <a:endParaRPr/>
          </a:p>
        </p:txBody>
      </p:sp>
      <p:sp>
        <p:nvSpPr>
          <p:cNvPr id="139" name="Google Shape;139;p4"/>
          <p:cNvSpPr txBox="1">
            <a:spLocks noGrp="1"/>
          </p:cNvSpPr>
          <p:nvPr>
            <p:ph type="body" idx="1"/>
          </p:nvPr>
        </p:nvSpPr>
        <p:spPr>
          <a:xfrm>
            <a:off x="834600" y="1965938"/>
            <a:ext cx="10515600" cy="3730185"/>
          </a:xfrm>
          <a:prstGeom prst="rect">
            <a:avLst/>
          </a:prstGeom>
          <a:noFill/>
          <a:ln>
            <a:noFill/>
          </a:ln>
        </p:spPr>
        <p:txBody>
          <a:bodyPr spcFirstLastPara="1" wrap="square" lIns="91425" tIns="45700" rIns="91425" bIns="45700" anchor="t" anchorCtr="0">
            <a:normAutofit/>
          </a:bodyPr>
          <a:lstStyle/>
          <a:p>
            <a:pPr marL="228600" lvl="0" indent="-240030" algn="l" rtl="0">
              <a:lnSpc>
                <a:spcPct val="90000"/>
              </a:lnSpc>
              <a:spcBef>
                <a:spcPts val="1000"/>
              </a:spcBef>
              <a:spcAft>
                <a:spcPts val="0"/>
              </a:spcAft>
              <a:buClr>
                <a:schemeClr val="dk1"/>
              </a:buClr>
              <a:buSzPts val="2400"/>
              <a:buChar char="•"/>
            </a:pPr>
            <a:r>
              <a:rPr lang="en-US" sz="2400" dirty="0">
                <a:latin typeface="Calibri"/>
                <a:ea typeface="Calibri"/>
                <a:cs typeface="Calibri"/>
                <a:sym typeface="Calibri"/>
              </a:rPr>
              <a:t>Welcoming additional Board members to grow our membership</a:t>
            </a:r>
          </a:p>
          <a:p>
            <a:pPr marL="228600" lvl="0" indent="-240030" algn="l" rtl="0">
              <a:lnSpc>
                <a:spcPct val="90000"/>
              </a:lnSpc>
              <a:spcBef>
                <a:spcPts val="1000"/>
              </a:spcBef>
              <a:spcAft>
                <a:spcPts val="0"/>
              </a:spcAft>
              <a:buClr>
                <a:schemeClr val="dk1"/>
              </a:buClr>
              <a:buSzPts val="2400"/>
              <a:buChar char="•"/>
            </a:pPr>
            <a:r>
              <a:rPr lang="en-CA" sz="2400" dirty="0"/>
              <a:t>Lunch Box Series – Every 2</a:t>
            </a:r>
            <a:r>
              <a:rPr lang="en-CA" sz="2400" baseline="30000" dirty="0"/>
              <a:t>nd</a:t>
            </a:r>
            <a:r>
              <a:rPr lang="en-CA" sz="2400" dirty="0"/>
              <a:t> Tuesday on the month</a:t>
            </a:r>
          </a:p>
          <a:p>
            <a:pPr marL="228600" lvl="0" indent="-240030" algn="l" rtl="0">
              <a:lnSpc>
                <a:spcPct val="90000"/>
              </a:lnSpc>
              <a:spcBef>
                <a:spcPts val="1000"/>
              </a:spcBef>
              <a:spcAft>
                <a:spcPts val="0"/>
              </a:spcAft>
              <a:buClr>
                <a:schemeClr val="dk1"/>
              </a:buClr>
              <a:buSzPts val="2400"/>
              <a:buChar char="•"/>
            </a:pPr>
            <a:r>
              <a:rPr lang="en-CA" sz="2400" dirty="0"/>
              <a:t>CANSUG live forums (</a:t>
            </a:r>
            <a:r>
              <a:rPr lang="en-CA" sz="2400" dirty="0" err="1"/>
              <a:t>skool</a:t>
            </a:r>
            <a:r>
              <a:rPr lang="en-CA" sz="2400" dirty="0"/>
              <a:t> platform)</a:t>
            </a:r>
          </a:p>
          <a:p>
            <a:pPr marL="228600" lvl="0" indent="-240030" algn="l" rtl="0">
              <a:lnSpc>
                <a:spcPct val="90000"/>
              </a:lnSpc>
              <a:spcBef>
                <a:spcPts val="1000"/>
              </a:spcBef>
              <a:spcAft>
                <a:spcPts val="0"/>
              </a:spcAft>
              <a:buClr>
                <a:schemeClr val="dk1"/>
              </a:buClr>
              <a:buSzPts val="2400"/>
              <a:buChar char="•"/>
            </a:pPr>
            <a:r>
              <a:rPr lang="en-CA" sz="2400" dirty="0"/>
              <a:t>Feedback for upcoming in-person sessions (Quarterly)</a:t>
            </a:r>
          </a:p>
          <a:p>
            <a:pPr marL="228600" lvl="0" indent="-240030" algn="l" rtl="0">
              <a:lnSpc>
                <a:spcPct val="90000"/>
              </a:lnSpc>
              <a:spcBef>
                <a:spcPts val="1000"/>
              </a:spcBef>
              <a:spcAft>
                <a:spcPts val="0"/>
              </a:spcAft>
              <a:buClr>
                <a:schemeClr val="dk1"/>
              </a:buClr>
              <a:buSzPts val="2400"/>
              <a:buChar char="•"/>
            </a:pPr>
            <a:r>
              <a:rPr lang="en-CA" sz="2400" dirty="0"/>
              <a:t>NetSuite SuiteWorld – Oct 25-28 (Las Vegas)</a:t>
            </a:r>
            <a:endParaRPr sz="2400" dirty="0"/>
          </a:p>
          <a:p>
            <a:pPr marL="228600" lvl="0" indent="-87629" algn="l" rtl="0">
              <a:lnSpc>
                <a:spcPct val="90000"/>
              </a:lnSpc>
              <a:spcBef>
                <a:spcPts val="1000"/>
              </a:spcBef>
              <a:spcAft>
                <a:spcPts val="0"/>
              </a:spcAft>
              <a:buClr>
                <a:schemeClr val="dk1"/>
              </a:buClr>
              <a:buSzPts val="2400"/>
              <a:buNone/>
            </a:pPr>
            <a:endParaRPr sz="2400" dirty="0">
              <a:latin typeface="Calibri"/>
              <a:ea typeface="Calibri"/>
              <a:cs typeface="Calibri"/>
              <a:sym typeface="Calibri"/>
            </a:endParaRPr>
          </a:p>
        </p:txBody>
      </p:sp>
      <p:cxnSp>
        <p:nvCxnSpPr>
          <p:cNvPr id="141" name="Google Shape;141;p4"/>
          <p:cNvCxnSpPr/>
          <p:nvPr/>
        </p:nvCxnSpPr>
        <p:spPr>
          <a:xfrm>
            <a:off x="838200" y="1690688"/>
            <a:ext cx="10512000" cy="0"/>
          </a:xfrm>
          <a:prstGeom prst="straightConnector1">
            <a:avLst/>
          </a:prstGeom>
          <a:noFill/>
          <a:ln w="28575" cap="flat" cmpd="sng">
            <a:solidFill>
              <a:schemeClr val="dk1"/>
            </a:solidFill>
            <a:prstDash val="solid"/>
            <a:miter lim="800000"/>
            <a:headEnd type="none" w="sm" len="sm"/>
            <a:tailEnd type="none" w="sm" len="sm"/>
          </a:ln>
        </p:spPr>
      </p:cxnSp>
      <p:cxnSp>
        <p:nvCxnSpPr>
          <p:cNvPr id="142" name="Google Shape;142;p4"/>
          <p:cNvCxnSpPr/>
          <p:nvPr/>
        </p:nvCxnSpPr>
        <p:spPr>
          <a:xfrm>
            <a:off x="838200" y="1811338"/>
            <a:ext cx="10512000" cy="0"/>
          </a:xfrm>
          <a:prstGeom prst="straightConnector1">
            <a:avLst/>
          </a:prstGeom>
          <a:noFill/>
          <a:ln w="28575" cap="flat" cmpd="sng">
            <a:solidFill>
              <a:srgbClr val="ED1C24"/>
            </a:solidFill>
            <a:prstDash val="solid"/>
            <a:miter lim="800000"/>
            <a:headEnd type="none" w="sm" len="sm"/>
            <a:tailEnd type="none" w="sm" len="sm"/>
          </a:ln>
        </p:spPr>
      </p:cxnSp>
      <p:pic>
        <p:nvPicPr>
          <p:cNvPr id="2" name="Picture 1" descr="A red and white logo&#10;&#10;AI-generated content may be incorrect.">
            <a:extLst>
              <a:ext uri="{FF2B5EF4-FFF2-40B4-BE49-F238E27FC236}">
                <a16:creationId xmlns:a16="http://schemas.microsoft.com/office/drawing/2014/main" id="{B1F7D6ED-D7F7-3DC6-E7F3-DE5CBC8B979C}"/>
              </a:ext>
            </a:extLst>
          </p:cNvPr>
          <p:cNvPicPr>
            <a:picLocks noChangeAspect="1"/>
          </p:cNvPicPr>
          <p:nvPr/>
        </p:nvPicPr>
        <p:blipFill>
          <a:blip r:embed="rId3"/>
          <a:stretch>
            <a:fillRect/>
          </a:stretch>
        </p:blipFill>
        <p:spPr>
          <a:xfrm>
            <a:off x="9047033" y="193977"/>
            <a:ext cx="2303167" cy="1364226"/>
          </a:xfrm>
          <a:prstGeom prst="rect">
            <a:avLst/>
          </a:prstGeom>
        </p:spPr>
      </p:pic>
      <p:sp>
        <p:nvSpPr>
          <p:cNvPr id="4" name="Rectangle 1">
            <a:extLst>
              <a:ext uri="{FF2B5EF4-FFF2-40B4-BE49-F238E27FC236}">
                <a16:creationId xmlns:a16="http://schemas.microsoft.com/office/drawing/2014/main" id="{7C7FCCB5-8EB1-ECB6-E1B2-31859325CC03}"/>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5" name="Rectangle 2">
            <a:extLst>
              <a:ext uri="{FF2B5EF4-FFF2-40B4-BE49-F238E27FC236}">
                <a16:creationId xmlns:a16="http://schemas.microsoft.com/office/drawing/2014/main" id="{6C5DAA22-0E21-B7A5-529E-5A101826CE86}"/>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pic>
        <p:nvPicPr>
          <p:cNvPr id="7" name="Picture 6">
            <a:extLst>
              <a:ext uri="{FF2B5EF4-FFF2-40B4-BE49-F238E27FC236}">
                <a16:creationId xmlns:a16="http://schemas.microsoft.com/office/drawing/2014/main" id="{1B247253-0C85-CB4F-5CD0-C0274B55B52D}"/>
              </a:ext>
            </a:extLst>
          </p:cNvPr>
          <p:cNvPicPr>
            <a:picLocks noChangeAspect="1"/>
          </p:cNvPicPr>
          <p:nvPr/>
        </p:nvPicPr>
        <p:blipFill>
          <a:blip r:embed="rId4"/>
          <a:stretch>
            <a:fillRect/>
          </a:stretch>
        </p:blipFill>
        <p:spPr>
          <a:xfrm>
            <a:off x="8970159" y="3109734"/>
            <a:ext cx="2034716" cy="2057578"/>
          </a:xfrm>
          <a:prstGeom prst="rect">
            <a:avLst/>
          </a:prstGeom>
        </p:spPr>
      </p:pic>
      <p:sp>
        <p:nvSpPr>
          <p:cNvPr id="8" name="TextBox 7">
            <a:extLst>
              <a:ext uri="{FF2B5EF4-FFF2-40B4-BE49-F238E27FC236}">
                <a16:creationId xmlns:a16="http://schemas.microsoft.com/office/drawing/2014/main" id="{4D5618CB-F62F-D0FD-2A73-E6EABD117512}"/>
              </a:ext>
            </a:extLst>
          </p:cNvPr>
          <p:cNvSpPr txBox="1"/>
          <p:nvPr/>
        </p:nvSpPr>
        <p:spPr>
          <a:xfrm>
            <a:off x="8941981" y="5198759"/>
            <a:ext cx="2083982" cy="646331"/>
          </a:xfrm>
          <a:prstGeom prst="rect">
            <a:avLst/>
          </a:prstGeom>
          <a:noFill/>
        </p:spPr>
        <p:txBody>
          <a:bodyPr wrap="square" rtlCol="0">
            <a:spAutoFit/>
          </a:bodyPr>
          <a:lstStyle/>
          <a:p>
            <a:pPr algn="ctr"/>
            <a:r>
              <a:rPr lang="en-CA" sz="1800" b="1" dirty="0"/>
              <a:t>CANSUG live forums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g34e88538a19_0_58"/>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dirty="0"/>
              <a:t>Sponsors</a:t>
            </a:r>
            <a:endParaRPr dirty="0"/>
          </a:p>
        </p:txBody>
      </p:sp>
      <p:cxnSp>
        <p:nvCxnSpPr>
          <p:cNvPr id="218" name="Google Shape;218;g34e88538a19_0_58"/>
          <p:cNvCxnSpPr/>
          <p:nvPr/>
        </p:nvCxnSpPr>
        <p:spPr>
          <a:xfrm>
            <a:off x="838200" y="1690688"/>
            <a:ext cx="10512000" cy="0"/>
          </a:xfrm>
          <a:prstGeom prst="straightConnector1">
            <a:avLst/>
          </a:prstGeom>
          <a:noFill/>
          <a:ln w="28575" cap="flat" cmpd="sng">
            <a:solidFill>
              <a:schemeClr val="dk1"/>
            </a:solidFill>
            <a:prstDash val="solid"/>
            <a:miter lim="800000"/>
            <a:headEnd type="none" w="sm" len="sm"/>
            <a:tailEnd type="none" w="sm" len="sm"/>
          </a:ln>
        </p:spPr>
      </p:cxnSp>
      <p:cxnSp>
        <p:nvCxnSpPr>
          <p:cNvPr id="219" name="Google Shape;219;g34e88538a19_0_58"/>
          <p:cNvCxnSpPr/>
          <p:nvPr/>
        </p:nvCxnSpPr>
        <p:spPr>
          <a:xfrm>
            <a:off x="838200" y="1811338"/>
            <a:ext cx="10512000" cy="0"/>
          </a:xfrm>
          <a:prstGeom prst="straightConnector1">
            <a:avLst/>
          </a:prstGeom>
          <a:noFill/>
          <a:ln w="28575" cap="flat" cmpd="sng">
            <a:solidFill>
              <a:srgbClr val="ED1C24"/>
            </a:solidFill>
            <a:prstDash val="solid"/>
            <a:miter lim="800000"/>
            <a:headEnd type="none" w="sm" len="sm"/>
            <a:tailEnd type="none" w="sm" len="sm"/>
          </a:ln>
        </p:spPr>
      </p:cxnSp>
      <p:pic>
        <p:nvPicPr>
          <p:cNvPr id="3" name="Picture 2" descr="A red and white logo&#10;&#10;AI-generated content may be incorrect.">
            <a:extLst>
              <a:ext uri="{FF2B5EF4-FFF2-40B4-BE49-F238E27FC236}">
                <a16:creationId xmlns:a16="http://schemas.microsoft.com/office/drawing/2014/main" id="{5531E6AD-B9E4-36C1-4F74-9D22C0C9CA96}"/>
              </a:ext>
            </a:extLst>
          </p:cNvPr>
          <p:cNvPicPr>
            <a:picLocks noChangeAspect="1"/>
          </p:cNvPicPr>
          <p:nvPr/>
        </p:nvPicPr>
        <p:blipFill>
          <a:blip r:embed="rId3"/>
          <a:stretch>
            <a:fillRect/>
          </a:stretch>
        </p:blipFill>
        <p:spPr>
          <a:xfrm>
            <a:off x="9047033" y="193977"/>
            <a:ext cx="2303167" cy="1364226"/>
          </a:xfrm>
          <a:prstGeom prst="rect">
            <a:avLst/>
          </a:prstGeom>
        </p:spPr>
      </p:pic>
      <p:pic>
        <p:nvPicPr>
          <p:cNvPr id="2" name="Picture 1">
            <a:extLst>
              <a:ext uri="{FF2B5EF4-FFF2-40B4-BE49-F238E27FC236}">
                <a16:creationId xmlns:a16="http://schemas.microsoft.com/office/drawing/2014/main" id="{237314DD-29CA-BCA9-EDF1-518F72223E61}"/>
              </a:ext>
            </a:extLst>
          </p:cNvPr>
          <p:cNvPicPr>
            <a:picLocks noChangeAspect="1"/>
          </p:cNvPicPr>
          <p:nvPr/>
        </p:nvPicPr>
        <p:blipFill>
          <a:blip r:embed="rId4"/>
          <a:stretch>
            <a:fillRect/>
          </a:stretch>
        </p:blipFill>
        <p:spPr>
          <a:xfrm>
            <a:off x="1304469" y="2271469"/>
            <a:ext cx="4017264" cy="1009959"/>
          </a:xfrm>
          <a:prstGeom prst="rect">
            <a:avLst/>
          </a:prstGeom>
        </p:spPr>
      </p:pic>
      <p:pic>
        <p:nvPicPr>
          <p:cNvPr id="4" name="Picture 3">
            <a:extLst>
              <a:ext uri="{FF2B5EF4-FFF2-40B4-BE49-F238E27FC236}">
                <a16:creationId xmlns:a16="http://schemas.microsoft.com/office/drawing/2014/main" id="{5DDD19C3-9B4B-8088-52B2-07846A27004C}"/>
              </a:ext>
            </a:extLst>
          </p:cNvPr>
          <p:cNvPicPr>
            <a:picLocks noChangeAspect="1"/>
          </p:cNvPicPr>
          <p:nvPr/>
        </p:nvPicPr>
        <p:blipFill>
          <a:blip r:embed="rId5"/>
          <a:stretch>
            <a:fillRect/>
          </a:stretch>
        </p:blipFill>
        <p:spPr>
          <a:xfrm>
            <a:off x="6870267" y="2356867"/>
            <a:ext cx="4017264" cy="839161"/>
          </a:xfrm>
          <a:prstGeom prst="rect">
            <a:avLst/>
          </a:prstGeom>
        </p:spPr>
      </p:pic>
      <p:sp>
        <p:nvSpPr>
          <p:cNvPr id="5" name="TextBox 4">
            <a:extLst>
              <a:ext uri="{FF2B5EF4-FFF2-40B4-BE49-F238E27FC236}">
                <a16:creationId xmlns:a16="http://schemas.microsoft.com/office/drawing/2014/main" id="{6584A9D4-9F99-9EE9-0813-439F65EA4ECD}"/>
              </a:ext>
            </a:extLst>
          </p:cNvPr>
          <p:cNvSpPr txBox="1"/>
          <p:nvPr/>
        </p:nvSpPr>
        <p:spPr>
          <a:xfrm>
            <a:off x="1432485" y="3666744"/>
            <a:ext cx="4017264" cy="738664"/>
          </a:xfrm>
          <a:prstGeom prst="rect">
            <a:avLst/>
          </a:prstGeom>
          <a:noFill/>
        </p:spPr>
        <p:txBody>
          <a:bodyPr wrap="square" rtlCol="0">
            <a:spAutoFit/>
          </a:bodyPr>
          <a:lstStyle/>
          <a:p>
            <a:r>
              <a:rPr lang="en-CA" dirty="0"/>
              <a:t>ERP-integrated solution for Accounts Payable focused on the twin issues of AP efficiency and financial security</a:t>
            </a:r>
          </a:p>
        </p:txBody>
      </p:sp>
      <p:sp>
        <p:nvSpPr>
          <p:cNvPr id="6" name="TextBox 5">
            <a:extLst>
              <a:ext uri="{FF2B5EF4-FFF2-40B4-BE49-F238E27FC236}">
                <a16:creationId xmlns:a16="http://schemas.microsoft.com/office/drawing/2014/main" id="{DD1417D8-14CD-5FD8-54C0-8E2924C80DEC}"/>
              </a:ext>
            </a:extLst>
          </p:cNvPr>
          <p:cNvSpPr txBox="1"/>
          <p:nvPr/>
        </p:nvSpPr>
        <p:spPr>
          <a:xfrm>
            <a:off x="6870267" y="3661973"/>
            <a:ext cx="4017264" cy="738664"/>
          </a:xfrm>
          <a:prstGeom prst="rect">
            <a:avLst/>
          </a:prstGeom>
          <a:noFill/>
        </p:spPr>
        <p:txBody>
          <a:bodyPr wrap="square" rtlCol="0">
            <a:spAutoFit/>
          </a:bodyPr>
          <a:lstStyle/>
          <a:p>
            <a:r>
              <a:rPr lang="en-CA" dirty="0"/>
              <a:t>Effortlessly transition your detailed legacy financial data during your NetSuite implementation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7">
          <a:extLst>
            <a:ext uri="{FF2B5EF4-FFF2-40B4-BE49-F238E27FC236}">
              <a16:creationId xmlns:a16="http://schemas.microsoft.com/office/drawing/2014/main" id="{BC7E600A-C13F-AAD8-22A5-B6583FDEA264}"/>
            </a:ext>
          </a:extLst>
        </p:cNvPr>
        <p:cNvGrpSpPr/>
        <p:nvPr/>
      </p:nvGrpSpPr>
      <p:grpSpPr>
        <a:xfrm>
          <a:off x="0" y="0"/>
          <a:ext cx="0" cy="0"/>
          <a:chOff x="0" y="0"/>
          <a:chExt cx="0" cy="0"/>
        </a:xfrm>
      </p:grpSpPr>
      <p:sp>
        <p:nvSpPr>
          <p:cNvPr id="138" name="Google Shape;138;p4">
            <a:extLst>
              <a:ext uri="{FF2B5EF4-FFF2-40B4-BE49-F238E27FC236}">
                <a16:creationId xmlns:a16="http://schemas.microsoft.com/office/drawing/2014/main" id="{7F125D96-5FF2-9102-05B6-2BF24E08ECB2}"/>
              </a:ext>
            </a:extLst>
          </p:cNvPr>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lvl="0">
              <a:buSzPts val="4400"/>
            </a:pPr>
            <a:r>
              <a:rPr lang="en-US" dirty="0"/>
              <a:t>Month-end Automation</a:t>
            </a:r>
            <a:endParaRPr dirty="0"/>
          </a:p>
        </p:txBody>
      </p:sp>
      <p:sp>
        <p:nvSpPr>
          <p:cNvPr id="139" name="Google Shape;139;p4">
            <a:extLst>
              <a:ext uri="{FF2B5EF4-FFF2-40B4-BE49-F238E27FC236}">
                <a16:creationId xmlns:a16="http://schemas.microsoft.com/office/drawing/2014/main" id="{3CB1B61B-351B-861C-CBC3-FEF4A23E5C45}"/>
              </a:ext>
            </a:extLst>
          </p:cNvPr>
          <p:cNvSpPr txBox="1">
            <a:spLocks noGrp="1"/>
          </p:cNvSpPr>
          <p:nvPr>
            <p:ph type="body" idx="1"/>
          </p:nvPr>
        </p:nvSpPr>
        <p:spPr>
          <a:xfrm>
            <a:off x="834600" y="1965938"/>
            <a:ext cx="10515600" cy="3730185"/>
          </a:xfrm>
          <a:prstGeom prst="rect">
            <a:avLst/>
          </a:prstGeom>
          <a:noFill/>
          <a:ln>
            <a:noFill/>
          </a:ln>
        </p:spPr>
        <p:txBody>
          <a:bodyPr spcFirstLastPara="1" wrap="square" lIns="91425" tIns="45700" rIns="91425" bIns="45700" anchor="t" anchorCtr="0">
            <a:normAutofit/>
          </a:bodyPr>
          <a:lstStyle/>
          <a:p>
            <a:pPr marL="228600" lvl="0" indent="-87629">
              <a:buSzPts val="2400"/>
              <a:buNone/>
            </a:pPr>
            <a:r>
              <a:rPr lang="en-US" sz="2400" dirty="0"/>
              <a:t>Rebecca Balaz, 1Password</a:t>
            </a:r>
            <a:endParaRPr sz="2400" dirty="0">
              <a:latin typeface="Calibri"/>
              <a:ea typeface="Calibri"/>
              <a:cs typeface="Calibri"/>
              <a:sym typeface="Calibri"/>
            </a:endParaRPr>
          </a:p>
        </p:txBody>
      </p:sp>
      <p:cxnSp>
        <p:nvCxnSpPr>
          <p:cNvPr id="141" name="Google Shape;141;p4">
            <a:extLst>
              <a:ext uri="{FF2B5EF4-FFF2-40B4-BE49-F238E27FC236}">
                <a16:creationId xmlns:a16="http://schemas.microsoft.com/office/drawing/2014/main" id="{EB7EC503-0730-D467-48BE-286F7C31FC27}"/>
              </a:ext>
            </a:extLst>
          </p:cNvPr>
          <p:cNvCxnSpPr/>
          <p:nvPr/>
        </p:nvCxnSpPr>
        <p:spPr>
          <a:xfrm>
            <a:off x="838200" y="1690688"/>
            <a:ext cx="10512000" cy="0"/>
          </a:xfrm>
          <a:prstGeom prst="straightConnector1">
            <a:avLst/>
          </a:prstGeom>
          <a:noFill/>
          <a:ln w="28575" cap="flat" cmpd="sng">
            <a:solidFill>
              <a:schemeClr val="dk1"/>
            </a:solidFill>
            <a:prstDash val="solid"/>
            <a:miter lim="800000"/>
            <a:headEnd type="none" w="sm" len="sm"/>
            <a:tailEnd type="none" w="sm" len="sm"/>
          </a:ln>
        </p:spPr>
      </p:cxnSp>
      <p:cxnSp>
        <p:nvCxnSpPr>
          <p:cNvPr id="142" name="Google Shape;142;p4">
            <a:extLst>
              <a:ext uri="{FF2B5EF4-FFF2-40B4-BE49-F238E27FC236}">
                <a16:creationId xmlns:a16="http://schemas.microsoft.com/office/drawing/2014/main" id="{984C27A5-69DF-70AC-4716-9FF74661924C}"/>
              </a:ext>
            </a:extLst>
          </p:cNvPr>
          <p:cNvCxnSpPr/>
          <p:nvPr/>
        </p:nvCxnSpPr>
        <p:spPr>
          <a:xfrm>
            <a:off x="838200" y="1811338"/>
            <a:ext cx="10512000" cy="0"/>
          </a:xfrm>
          <a:prstGeom prst="straightConnector1">
            <a:avLst/>
          </a:prstGeom>
          <a:noFill/>
          <a:ln w="28575" cap="flat" cmpd="sng">
            <a:solidFill>
              <a:srgbClr val="ED1C24"/>
            </a:solidFill>
            <a:prstDash val="solid"/>
            <a:miter lim="800000"/>
            <a:headEnd type="none" w="sm" len="sm"/>
            <a:tailEnd type="none" w="sm" len="sm"/>
          </a:ln>
        </p:spPr>
      </p:cxnSp>
      <p:pic>
        <p:nvPicPr>
          <p:cNvPr id="2" name="Picture 1" descr="A red and white logo&#10;&#10;AI-generated content may be incorrect.">
            <a:extLst>
              <a:ext uri="{FF2B5EF4-FFF2-40B4-BE49-F238E27FC236}">
                <a16:creationId xmlns:a16="http://schemas.microsoft.com/office/drawing/2014/main" id="{97AA3E16-3A8C-7463-85C4-FCF053FA67B4}"/>
              </a:ext>
            </a:extLst>
          </p:cNvPr>
          <p:cNvPicPr>
            <a:picLocks noChangeAspect="1"/>
          </p:cNvPicPr>
          <p:nvPr/>
        </p:nvPicPr>
        <p:blipFill>
          <a:blip r:embed="rId3"/>
          <a:stretch>
            <a:fillRect/>
          </a:stretch>
        </p:blipFill>
        <p:spPr>
          <a:xfrm>
            <a:off x="9047033" y="193977"/>
            <a:ext cx="2303167" cy="1364226"/>
          </a:xfrm>
          <a:prstGeom prst="rect">
            <a:avLst/>
          </a:prstGeom>
        </p:spPr>
      </p:pic>
      <p:sp>
        <p:nvSpPr>
          <p:cNvPr id="4" name="Rectangle 1">
            <a:extLst>
              <a:ext uri="{FF2B5EF4-FFF2-40B4-BE49-F238E27FC236}">
                <a16:creationId xmlns:a16="http://schemas.microsoft.com/office/drawing/2014/main" id="{626075E1-A53D-3BE6-2592-3A1D20984DAB}"/>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5" name="Rectangle 2">
            <a:extLst>
              <a:ext uri="{FF2B5EF4-FFF2-40B4-BE49-F238E27FC236}">
                <a16:creationId xmlns:a16="http://schemas.microsoft.com/office/drawing/2014/main" id="{65CB1734-7FE1-AC8E-4EF4-21E866DBD31F}"/>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6" name="TextBox 5">
            <a:extLst>
              <a:ext uri="{FF2B5EF4-FFF2-40B4-BE49-F238E27FC236}">
                <a16:creationId xmlns:a16="http://schemas.microsoft.com/office/drawing/2014/main" id="{1A38F54A-9744-81A6-130A-DEFDCC5EDFCE}"/>
              </a:ext>
            </a:extLst>
          </p:cNvPr>
          <p:cNvSpPr txBox="1"/>
          <p:nvPr/>
        </p:nvSpPr>
        <p:spPr>
          <a:xfrm>
            <a:off x="3048000" y="3275112"/>
            <a:ext cx="6096000" cy="307777"/>
          </a:xfrm>
          <a:prstGeom prst="rect">
            <a:avLst/>
          </a:prstGeom>
          <a:noFill/>
        </p:spPr>
        <p:txBody>
          <a:bodyPr wrap="square">
            <a:spAutoFit/>
          </a:bodyPr>
          <a:lstStyle/>
          <a:p>
            <a:r>
              <a:rPr lang="en-CA" b="0" dirty="0">
                <a:effectLst/>
              </a:rPr>
              <a:t> </a:t>
            </a:r>
            <a:endParaRPr lang="en-CA" dirty="0"/>
          </a:p>
        </p:txBody>
      </p:sp>
    </p:spTree>
    <p:extLst>
      <p:ext uri="{BB962C8B-B14F-4D97-AF65-F5344CB8AC3E}">
        <p14:creationId xmlns:p14="http://schemas.microsoft.com/office/powerpoint/2010/main" val="11945658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7">
          <a:extLst>
            <a:ext uri="{FF2B5EF4-FFF2-40B4-BE49-F238E27FC236}">
              <a16:creationId xmlns:a16="http://schemas.microsoft.com/office/drawing/2014/main" id="{3BE4079A-E37B-FE73-BF61-CCFA508BCBCA}"/>
            </a:ext>
          </a:extLst>
        </p:cNvPr>
        <p:cNvGrpSpPr/>
        <p:nvPr/>
      </p:nvGrpSpPr>
      <p:grpSpPr>
        <a:xfrm>
          <a:off x="0" y="0"/>
          <a:ext cx="0" cy="0"/>
          <a:chOff x="0" y="0"/>
          <a:chExt cx="0" cy="0"/>
        </a:xfrm>
      </p:grpSpPr>
      <p:sp>
        <p:nvSpPr>
          <p:cNvPr id="138" name="Google Shape;138;p4">
            <a:extLst>
              <a:ext uri="{FF2B5EF4-FFF2-40B4-BE49-F238E27FC236}">
                <a16:creationId xmlns:a16="http://schemas.microsoft.com/office/drawing/2014/main" id="{C3476562-C410-D5B7-4495-F282C9283C14}"/>
              </a:ext>
            </a:extLst>
          </p:cNvPr>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dirty="0"/>
              <a:t>Financial Q&amp;A</a:t>
            </a:r>
            <a:endParaRPr dirty="0"/>
          </a:p>
        </p:txBody>
      </p:sp>
      <p:sp>
        <p:nvSpPr>
          <p:cNvPr id="139" name="Google Shape;139;p4">
            <a:extLst>
              <a:ext uri="{FF2B5EF4-FFF2-40B4-BE49-F238E27FC236}">
                <a16:creationId xmlns:a16="http://schemas.microsoft.com/office/drawing/2014/main" id="{639F5F15-BB71-6F46-7E64-95E181CFF6A2}"/>
              </a:ext>
            </a:extLst>
          </p:cNvPr>
          <p:cNvSpPr txBox="1">
            <a:spLocks noGrp="1"/>
          </p:cNvSpPr>
          <p:nvPr>
            <p:ph type="body" idx="1"/>
          </p:nvPr>
        </p:nvSpPr>
        <p:spPr>
          <a:xfrm>
            <a:off x="834600" y="1965938"/>
            <a:ext cx="10515600" cy="3730185"/>
          </a:xfrm>
          <a:prstGeom prst="rect">
            <a:avLst/>
          </a:prstGeom>
          <a:noFill/>
          <a:ln>
            <a:noFill/>
          </a:ln>
        </p:spPr>
        <p:txBody>
          <a:bodyPr spcFirstLastPara="1" wrap="square" lIns="91425" tIns="45700" rIns="91425" bIns="45700" anchor="t" anchorCtr="0">
            <a:normAutofit/>
          </a:bodyPr>
          <a:lstStyle/>
          <a:p>
            <a:pPr marL="140971" lvl="0" indent="0">
              <a:buSzPts val="2400"/>
              <a:buNone/>
            </a:pPr>
            <a:r>
              <a:rPr lang="en-US" sz="2400" dirty="0"/>
              <a:t>Kim:  </a:t>
            </a:r>
          </a:p>
          <a:p>
            <a:pPr marL="140971" lvl="0" indent="0">
              <a:buSzPts val="2400"/>
              <a:buNone/>
            </a:pPr>
            <a:r>
              <a:rPr lang="en-US" sz="2400" dirty="0"/>
              <a:t>How can you create a rolling 13-week cash flow forecast?</a:t>
            </a:r>
          </a:p>
          <a:p>
            <a:pPr marL="140971" lvl="0" indent="0">
              <a:buSzPts val="2400"/>
              <a:buNone/>
            </a:pPr>
            <a:endParaRPr lang="en-US" sz="2400" dirty="0"/>
          </a:p>
          <a:p>
            <a:pPr marL="140971" lvl="0" indent="0">
              <a:buSzPts val="2400"/>
              <a:buNone/>
            </a:pPr>
            <a:r>
              <a:rPr lang="en-US" sz="2400" i="1" dirty="0"/>
              <a:t>Can be done with a saved search, </a:t>
            </a:r>
            <a:r>
              <a:rPr lang="en-US" sz="2400" i="1" dirty="0" err="1"/>
              <a:t>SuiteAnalytics</a:t>
            </a:r>
            <a:r>
              <a:rPr lang="en-US" sz="2400" i="1" dirty="0"/>
              <a:t> or </a:t>
            </a:r>
            <a:r>
              <a:rPr lang="en-US" sz="2400" i="1" dirty="0" err="1"/>
              <a:t>SuiteApp</a:t>
            </a:r>
            <a:r>
              <a:rPr lang="en-US" sz="2400" i="1" dirty="0"/>
              <a:t>:  Cash 360</a:t>
            </a:r>
          </a:p>
        </p:txBody>
      </p:sp>
      <p:cxnSp>
        <p:nvCxnSpPr>
          <p:cNvPr id="141" name="Google Shape;141;p4">
            <a:extLst>
              <a:ext uri="{FF2B5EF4-FFF2-40B4-BE49-F238E27FC236}">
                <a16:creationId xmlns:a16="http://schemas.microsoft.com/office/drawing/2014/main" id="{7BD8A03D-19C5-5B43-D8E4-E94C07C1A8BE}"/>
              </a:ext>
            </a:extLst>
          </p:cNvPr>
          <p:cNvCxnSpPr/>
          <p:nvPr/>
        </p:nvCxnSpPr>
        <p:spPr>
          <a:xfrm>
            <a:off x="838200" y="1690688"/>
            <a:ext cx="10512000" cy="0"/>
          </a:xfrm>
          <a:prstGeom prst="straightConnector1">
            <a:avLst/>
          </a:prstGeom>
          <a:noFill/>
          <a:ln w="28575" cap="flat" cmpd="sng">
            <a:solidFill>
              <a:schemeClr val="dk1"/>
            </a:solidFill>
            <a:prstDash val="solid"/>
            <a:miter lim="800000"/>
            <a:headEnd type="none" w="sm" len="sm"/>
            <a:tailEnd type="none" w="sm" len="sm"/>
          </a:ln>
        </p:spPr>
      </p:cxnSp>
      <p:cxnSp>
        <p:nvCxnSpPr>
          <p:cNvPr id="142" name="Google Shape;142;p4">
            <a:extLst>
              <a:ext uri="{FF2B5EF4-FFF2-40B4-BE49-F238E27FC236}">
                <a16:creationId xmlns:a16="http://schemas.microsoft.com/office/drawing/2014/main" id="{E66E4A84-3C9F-BEDD-4963-396C597F8F6D}"/>
              </a:ext>
            </a:extLst>
          </p:cNvPr>
          <p:cNvCxnSpPr/>
          <p:nvPr/>
        </p:nvCxnSpPr>
        <p:spPr>
          <a:xfrm>
            <a:off x="838200" y="1811338"/>
            <a:ext cx="10512000" cy="0"/>
          </a:xfrm>
          <a:prstGeom prst="straightConnector1">
            <a:avLst/>
          </a:prstGeom>
          <a:noFill/>
          <a:ln w="28575" cap="flat" cmpd="sng">
            <a:solidFill>
              <a:srgbClr val="ED1C24"/>
            </a:solidFill>
            <a:prstDash val="solid"/>
            <a:miter lim="800000"/>
            <a:headEnd type="none" w="sm" len="sm"/>
            <a:tailEnd type="none" w="sm" len="sm"/>
          </a:ln>
        </p:spPr>
      </p:cxnSp>
      <p:pic>
        <p:nvPicPr>
          <p:cNvPr id="2" name="Picture 1" descr="A red and white logo&#10;&#10;AI-generated content may be incorrect.">
            <a:extLst>
              <a:ext uri="{FF2B5EF4-FFF2-40B4-BE49-F238E27FC236}">
                <a16:creationId xmlns:a16="http://schemas.microsoft.com/office/drawing/2014/main" id="{BE4C3CC2-2DC4-B97A-718A-23A1FDC41E14}"/>
              </a:ext>
            </a:extLst>
          </p:cNvPr>
          <p:cNvPicPr>
            <a:picLocks noChangeAspect="1"/>
          </p:cNvPicPr>
          <p:nvPr/>
        </p:nvPicPr>
        <p:blipFill>
          <a:blip r:embed="rId3"/>
          <a:stretch>
            <a:fillRect/>
          </a:stretch>
        </p:blipFill>
        <p:spPr>
          <a:xfrm>
            <a:off x="9047033" y="193977"/>
            <a:ext cx="2303167" cy="1364226"/>
          </a:xfrm>
          <a:prstGeom prst="rect">
            <a:avLst/>
          </a:prstGeom>
        </p:spPr>
      </p:pic>
      <p:sp>
        <p:nvSpPr>
          <p:cNvPr id="4" name="Rectangle 1">
            <a:extLst>
              <a:ext uri="{FF2B5EF4-FFF2-40B4-BE49-F238E27FC236}">
                <a16:creationId xmlns:a16="http://schemas.microsoft.com/office/drawing/2014/main" id="{F1998239-A6FB-1787-D1DF-60274B418121}"/>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5" name="Rectangle 2">
            <a:extLst>
              <a:ext uri="{FF2B5EF4-FFF2-40B4-BE49-F238E27FC236}">
                <a16:creationId xmlns:a16="http://schemas.microsoft.com/office/drawing/2014/main" id="{57F16768-F316-78DD-9136-F2BD28E2CB99}"/>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Tree>
    <p:extLst>
      <p:ext uri="{BB962C8B-B14F-4D97-AF65-F5344CB8AC3E}">
        <p14:creationId xmlns:p14="http://schemas.microsoft.com/office/powerpoint/2010/main" val="6994493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7">
          <a:extLst>
            <a:ext uri="{FF2B5EF4-FFF2-40B4-BE49-F238E27FC236}">
              <a16:creationId xmlns:a16="http://schemas.microsoft.com/office/drawing/2014/main" id="{6641AE0C-13D5-C75E-AE3C-434A27B0F789}"/>
            </a:ext>
          </a:extLst>
        </p:cNvPr>
        <p:cNvGrpSpPr/>
        <p:nvPr/>
      </p:nvGrpSpPr>
      <p:grpSpPr>
        <a:xfrm>
          <a:off x="0" y="0"/>
          <a:ext cx="0" cy="0"/>
          <a:chOff x="0" y="0"/>
          <a:chExt cx="0" cy="0"/>
        </a:xfrm>
      </p:grpSpPr>
      <p:sp>
        <p:nvSpPr>
          <p:cNvPr id="138" name="Google Shape;138;p4">
            <a:extLst>
              <a:ext uri="{FF2B5EF4-FFF2-40B4-BE49-F238E27FC236}">
                <a16:creationId xmlns:a16="http://schemas.microsoft.com/office/drawing/2014/main" id="{5885C954-AB40-CCFD-F844-21009054AEFF}"/>
              </a:ext>
            </a:extLst>
          </p:cNvPr>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dirty="0"/>
              <a:t>Financial Q&amp;A</a:t>
            </a:r>
            <a:endParaRPr dirty="0"/>
          </a:p>
        </p:txBody>
      </p:sp>
      <p:cxnSp>
        <p:nvCxnSpPr>
          <p:cNvPr id="141" name="Google Shape;141;p4">
            <a:extLst>
              <a:ext uri="{FF2B5EF4-FFF2-40B4-BE49-F238E27FC236}">
                <a16:creationId xmlns:a16="http://schemas.microsoft.com/office/drawing/2014/main" id="{E7050CC6-94CD-52A2-3CE8-BAA8FDD35007}"/>
              </a:ext>
            </a:extLst>
          </p:cNvPr>
          <p:cNvCxnSpPr/>
          <p:nvPr/>
        </p:nvCxnSpPr>
        <p:spPr>
          <a:xfrm>
            <a:off x="838200" y="1690688"/>
            <a:ext cx="10512000" cy="0"/>
          </a:xfrm>
          <a:prstGeom prst="straightConnector1">
            <a:avLst/>
          </a:prstGeom>
          <a:noFill/>
          <a:ln w="28575" cap="flat" cmpd="sng">
            <a:solidFill>
              <a:schemeClr val="dk1"/>
            </a:solidFill>
            <a:prstDash val="solid"/>
            <a:miter lim="800000"/>
            <a:headEnd type="none" w="sm" len="sm"/>
            <a:tailEnd type="none" w="sm" len="sm"/>
          </a:ln>
        </p:spPr>
      </p:cxnSp>
      <p:cxnSp>
        <p:nvCxnSpPr>
          <p:cNvPr id="142" name="Google Shape;142;p4">
            <a:extLst>
              <a:ext uri="{FF2B5EF4-FFF2-40B4-BE49-F238E27FC236}">
                <a16:creationId xmlns:a16="http://schemas.microsoft.com/office/drawing/2014/main" id="{6597B5B6-4BE2-2817-4305-6C96CB2D1747}"/>
              </a:ext>
            </a:extLst>
          </p:cNvPr>
          <p:cNvCxnSpPr/>
          <p:nvPr/>
        </p:nvCxnSpPr>
        <p:spPr>
          <a:xfrm>
            <a:off x="838200" y="1811338"/>
            <a:ext cx="10512000" cy="0"/>
          </a:xfrm>
          <a:prstGeom prst="straightConnector1">
            <a:avLst/>
          </a:prstGeom>
          <a:noFill/>
          <a:ln w="28575" cap="flat" cmpd="sng">
            <a:solidFill>
              <a:srgbClr val="ED1C24"/>
            </a:solidFill>
            <a:prstDash val="solid"/>
            <a:miter lim="800000"/>
            <a:headEnd type="none" w="sm" len="sm"/>
            <a:tailEnd type="none" w="sm" len="sm"/>
          </a:ln>
        </p:spPr>
      </p:cxnSp>
      <p:pic>
        <p:nvPicPr>
          <p:cNvPr id="2" name="Picture 1" descr="A red and white logo&#10;&#10;AI-generated content may be incorrect.">
            <a:extLst>
              <a:ext uri="{FF2B5EF4-FFF2-40B4-BE49-F238E27FC236}">
                <a16:creationId xmlns:a16="http://schemas.microsoft.com/office/drawing/2014/main" id="{7C90EEB3-2368-5228-AAFC-1AC8D3CB1719}"/>
              </a:ext>
            </a:extLst>
          </p:cNvPr>
          <p:cNvPicPr>
            <a:picLocks noChangeAspect="1"/>
          </p:cNvPicPr>
          <p:nvPr/>
        </p:nvPicPr>
        <p:blipFill>
          <a:blip r:embed="rId3"/>
          <a:stretch>
            <a:fillRect/>
          </a:stretch>
        </p:blipFill>
        <p:spPr>
          <a:xfrm>
            <a:off x="9047033" y="193977"/>
            <a:ext cx="2303167" cy="1364226"/>
          </a:xfrm>
          <a:prstGeom prst="rect">
            <a:avLst/>
          </a:prstGeom>
        </p:spPr>
      </p:pic>
      <p:sp>
        <p:nvSpPr>
          <p:cNvPr id="4" name="Rectangle 1">
            <a:extLst>
              <a:ext uri="{FF2B5EF4-FFF2-40B4-BE49-F238E27FC236}">
                <a16:creationId xmlns:a16="http://schemas.microsoft.com/office/drawing/2014/main" id="{C6E31C70-B8D5-308B-04FA-2736B670C1E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5" name="Rectangle 2">
            <a:extLst>
              <a:ext uri="{FF2B5EF4-FFF2-40B4-BE49-F238E27FC236}">
                <a16:creationId xmlns:a16="http://schemas.microsoft.com/office/drawing/2014/main" id="{85D49ECE-ABDF-F30F-784C-4E33FF3C5310}"/>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6" name="Text Placeholder 5">
            <a:extLst>
              <a:ext uri="{FF2B5EF4-FFF2-40B4-BE49-F238E27FC236}">
                <a16:creationId xmlns:a16="http://schemas.microsoft.com/office/drawing/2014/main" id="{095AA41D-5047-F52C-2C8E-46E000D3E0E2}"/>
              </a:ext>
            </a:extLst>
          </p:cNvPr>
          <p:cNvSpPr>
            <a:spLocks noGrp="1"/>
          </p:cNvSpPr>
          <p:nvPr>
            <p:ph type="body" idx="1"/>
          </p:nvPr>
        </p:nvSpPr>
        <p:spPr/>
        <p:txBody>
          <a:bodyPr/>
          <a:lstStyle/>
          <a:p>
            <a:endParaRPr lang="en-CA"/>
          </a:p>
        </p:txBody>
      </p:sp>
      <p:pic>
        <p:nvPicPr>
          <p:cNvPr id="8" name="Picture 7">
            <a:extLst>
              <a:ext uri="{FF2B5EF4-FFF2-40B4-BE49-F238E27FC236}">
                <a16:creationId xmlns:a16="http://schemas.microsoft.com/office/drawing/2014/main" id="{C2A132F2-05A6-FD9D-71D8-9E79F326BA11}"/>
              </a:ext>
            </a:extLst>
          </p:cNvPr>
          <p:cNvPicPr>
            <a:picLocks noChangeAspect="1"/>
          </p:cNvPicPr>
          <p:nvPr/>
        </p:nvPicPr>
        <p:blipFill>
          <a:blip r:embed="rId4"/>
          <a:stretch>
            <a:fillRect/>
          </a:stretch>
        </p:blipFill>
        <p:spPr>
          <a:xfrm>
            <a:off x="228600" y="1811337"/>
            <a:ext cx="11723914" cy="4494167"/>
          </a:xfrm>
          <a:prstGeom prst="rect">
            <a:avLst/>
          </a:prstGeom>
        </p:spPr>
      </p:pic>
    </p:spTree>
    <p:extLst>
      <p:ext uri="{BB962C8B-B14F-4D97-AF65-F5344CB8AC3E}">
        <p14:creationId xmlns:p14="http://schemas.microsoft.com/office/powerpoint/2010/main" val="12996812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7">
          <a:extLst>
            <a:ext uri="{FF2B5EF4-FFF2-40B4-BE49-F238E27FC236}">
              <a16:creationId xmlns:a16="http://schemas.microsoft.com/office/drawing/2014/main" id="{BAB1C48A-7222-13F5-E566-6A9001B29B0F}"/>
            </a:ext>
          </a:extLst>
        </p:cNvPr>
        <p:cNvGrpSpPr/>
        <p:nvPr/>
      </p:nvGrpSpPr>
      <p:grpSpPr>
        <a:xfrm>
          <a:off x="0" y="0"/>
          <a:ext cx="0" cy="0"/>
          <a:chOff x="0" y="0"/>
          <a:chExt cx="0" cy="0"/>
        </a:xfrm>
      </p:grpSpPr>
      <p:sp>
        <p:nvSpPr>
          <p:cNvPr id="138" name="Google Shape;138;p4">
            <a:extLst>
              <a:ext uri="{FF2B5EF4-FFF2-40B4-BE49-F238E27FC236}">
                <a16:creationId xmlns:a16="http://schemas.microsoft.com/office/drawing/2014/main" id="{594F2F58-BEE8-F367-0978-462CF51C1A1B}"/>
              </a:ext>
            </a:extLst>
          </p:cNvPr>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dirty="0"/>
              <a:t>Financial Q&amp;A</a:t>
            </a:r>
            <a:endParaRPr dirty="0"/>
          </a:p>
        </p:txBody>
      </p:sp>
      <p:cxnSp>
        <p:nvCxnSpPr>
          <p:cNvPr id="141" name="Google Shape;141;p4">
            <a:extLst>
              <a:ext uri="{FF2B5EF4-FFF2-40B4-BE49-F238E27FC236}">
                <a16:creationId xmlns:a16="http://schemas.microsoft.com/office/drawing/2014/main" id="{F0B66FB5-5141-DA3B-6E41-B964B63A1038}"/>
              </a:ext>
            </a:extLst>
          </p:cNvPr>
          <p:cNvCxnSpPr/>
          <p:nvPr/>
        </p:nvCxnSpPr>
        <p:spPr>
          <a:xfrm>
            <a:off x="838200" y="1690688"/>
            <a:ext cx="10512000" cy="0"/>
          </a:xfrm>
          <a:prstGeom prst="straightConnector1">
            <a:avLst/>
          </a:prstGeom>
          <a:noFill/>
          <a:ln w="28575" cap="flat" cmpd="sng">
            <a:solidFill>
              <a:schemeClr val="dk1"/>
            </a:solidFill>
            <a:prstDash val="solid"/>
            <a:miter lim="800000"/>
            <a:headEnd type="none" w="sm" len="sm"/>
            <a:tailEnd type="none" w="sm" len="sm"/>
          </a:ln>
        </p:spPr>
      </p:cxnSp>
      <p:cxnSp>
        <p:nvCxnSpPr>
          <p:cNvPr id="142" name="Google Shape;142;p4">
            <a:extLst>
              <a:ext uri="{FF2B5EF4-FFF2-40B4-BE49-F238E27FC236}">
                <a16:creationId xmlns:a16="http://schemas.microsoft.com/office/drawing/2014/main" id="{3079681C-5752-AE20-BD17-A04A0EDA7C9F}"/>
              </a:ext>
            </a:extLst>
          </p:cNvPr>
          <p:cNvCxnSpPr/>
          <p:nvPr/>
        </p:nvCxnSpPr>
        <p:spPr>
          <a:xfrm>
            <a:off x="838200" y="1811338"/>
            <a:ext cx="10512000" cy="0"/>
          </a:xfrm>
          <a:prstGeom prst="straightConnector1">
            <a:avLst/>
          </a:prstGeom>
          <a:noFill/>
          <a:ln w="28575" cap="flat" cmpd="sng">
            <a:solidFill>
              <a:srgbClr val="ED1C24"/>
            </a:solidFill>
            <a:prstDash val="solid"/>
            <a:miter lim="800000"/>
            <a:headEnd type="none" w="sm" len="sm"/>
            <a:tailEnd type="none" w="sm" len="sm"/>
          </a:ln>
        </p:spPr>
      </p:cxnSp>
      <p:pic>
        <p:nvPicPr>
          <p:cNvPr id="2" name="Picture 1" descr="A red and white logo&#10;&#10;AI-generated content may be incorrect.">
            <a:extLst>
              <a:ext uri="{FF2B5EF4-FFF2-40B4-BE49-F238E27FC236}">
                <a16:creationId xmlns:a16="http://schemas.microsoft.com/office/drawing/2014/main" id="{921139BC-92AD-9A20-28B0-7488155FE8B9}"/>
              </a:ext>
            </a:extLst>
          </p:cNvPr>
          <p:cNvPicPr>
            <a:picLocks noChangeAspect="1"/>
          </p:cNvPicPr>
          <p:nvPr/>
        </p:nvPicPr>
        <p:blipFill>
          <a:blip r:embed="rId3"/>
          <a:stretch>
            <a:fillRect/>
          </a:stretch>
        </p:blipFill>
        <p:spPr>
          <a:xfrm>
            <a:off x="9047033" y="193977"/>
            <a:ext cx="2303167" cy="1364226"/>
          </a:xfrm>
          <a:prstGeom prst="rect">
            <a:avLst/>
          </a:prstGeom>
        </p:spPr>
      </p:pic>
      <p:sp>
        <p:nvSpPr>
          <p:cNvPr id="4" name="Rectangle 1">
            <a:extLst>
              <a:ext uri="{FF2B5EF4-FFF2-40B4-BE49-F238E27FC236}">
                <a16:creationId xmlns:a16="http://schemas.microsoft.com/office/drawing/2014/main" id="{3018CF36-5E17-5E93-5E3D-E6846F770B36}"/>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5" name="Rectangle 2">
            <a:extLst>
              <a:ext uri="{FF2B5EF4-FFF2-40B4-BE49-F238E27FC236}">
                <a16:creationId xmlns:a16="http://schemas.microsoft.com/office/drawing/2014/main" id="{B33C7EFD-5FD8-2E60-7394-F0E45C962DAA}"/>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6" name="Text Placeholder 5">
            <a:extLst>
              <a:ext uri="{FF2B5EF4-FFF2-40B4-BE49-F238E27FC236}">
                <a16:creationId xmlns:a16="http://schemas.microsoft.com/office/drawing/2014/main" id="{AB5E7379-1887-4D5B-3FE2-579F7CADFDB7}"/>
              </a:ext>
            </a:extLst>
          </p:cNvPr>
          <p:cNvSpPr>
            <a:spLocks noGrp="1"/>
          </p:cNvSpPr>
          <p:nvPr>
            <p:ph type="body" idx="1"/>
          </p:nvPr>
        </p:nvSpPr>
        <p:spPr/>
        <p:txBody>
          <a:bodyPr/>
          <a:lstStyle/>
          <a:p>
            <a:r>
              <a:rPr lang="en-US" dirty="0"/>
              <a:t>to make the starting week dynamic, you can change the below criteria red highlighted portion as needed</a:t>
            </a:r>
            <a:endParaRPr lang="en-CA" dirty="0"/>
          </a:p>
        </p:txBody>
      </p:sp>
      <p:pic>
        <p:nvPicPr>
          <p:cNvPr id="7" name="Picture 6">
            <a:extLst>
              <a:ext uri="{FF2B5EF4-FFF2-40B4-BE49-F238E27FC236}">
                <a16:creationId xmlns:a16="http://schemas.microsoft.com/office/drawing/2014/main" id="{BCF63F54-A50C-8C32-90F1-AC90F815F7C5}"/>
              </a:ext>
            </a:extLst>
          </p:cNvPr>
          <p:cNvPicPr>
            <a:picLocks noChangeAspect="1"/>
          </p:cNvPicPr>
          <p:nvPr/>
        </p:nvPicPr>
        <p:blipFill>
          <a:blip r:embed="rId4"/>
          <a:stretch>
            <a:fillRect/>
          </a:stretch>
        </p:blipFill>
        <p:spPr>
          <a:xfrm>
            <a:off x="152400" y="2883766"/>
            <a:ext cx="11817071" cy="3204933"/>
          </a:xfrm>
          <a:prstGeom prst="rect">
            <a:avLst/>
          </a:prstGeom>
        </p:spPr>
      </p:pic>
    </p:spTree>
    <p:extLst>
      <p:ext uri="{BB962C8B-B14F-4D97-AF65-F5344CB8AC3E}">
        <p14:creationId xmlns:p14="http://schemas.microsoft.com/office/powerpoint/2010/main" val="29719860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7">
          <a:extLst>
            <a:ext uri="{FF2B5EF4-FFF2-40B4-BE49-F238E27FC236}">
              <a16:creationId xmlns:a16="http://schemas.microsoft.com/office/drawing/2014/main" id="{459A0BF9-E1BD-5CA5-A31A-D922372E582F}"/>
            </a:ext>
          </a:extLst>
        </p:cNvPr>
        <p:cNvGrpSpPr/>
        <p:nvPr/>
      </p:nvGrpSpPr>
      <p:grpSpPr>
        <a:xfrm>
          <a:off x="0" y="0"/>
          <a:ext cx="0" cy="0"/>
          <a:chOff x="0" y="0"/>
          <a:chExt cx="0" cy="0"/>
        </a:xfrm>
      </p:grpSpPr>
      <p:sp>
        <p:nvSpPr>
          <p:cNvPr id="138" name="Google Shape;138;p4">
            <a:extLst>
              <a:ext uri="{FF2B5EF4-FFF2-40B4-BE49-F238E27FC236}">
                <a16:creationId xmlns:a16="http://schemas.microsoft.com/office/drawing/2014/main" id="{19F495E1-01DF-E46D-77D3-ED0484FAA3DB}"/>
              </a:ext>
            </a:extLst>
          </p:cNvPr>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dirty="0"/>
              <a:t>Financial Q&amp;A</a:t>
            </a:r>
            <a:endParaRPr dirty="0"/>
          </a:p>
        </p:txBody>
      </p:sp>
      <p:sp>
        <p:nvSpPr>
          <p:cNvPr id="139" name="Google Shape;139;p4">
            <a:extLst>
              <a:ext uri="{FF2B5EF4-FFF2-40B4-BE49-F238E27FC236}">
                <a16:creationId xmlns:a16="http://schemas.microsoft.com/office/drawing/2014/main" id="{F36A66A1-3BBA-2B06-7BA5-8BE6AC41D6D1}"/>
              </a:ext>
            </a:extLst>
          </p:cNvPr>
          <p:cNvSpPr txBox="1">
            <a:spLocks noGrp="1"/>
          </p:cNvSpPr>
          <p:nvPr>
            <p:ph type="body" idx="1"/>
          </p:nvPr>
        </p:nvSpPr>
        <p:spPr>
          <a:xfrm>
            <a:off x="834600" y="1965938"/>
            <a:ext cx="10515600" cy="3730185"/>
          </a:xfrm>
          <a:prstGeom prst="rect">
            <a:avLst/>
          </a:prstGeom>
          <a:noFill/>
          <a:ln>
            <a:noFill/>
          </a:ln>
        </p:spPr>
        <p:txBody>
          <a:bodyPr spcFirstLastPara="1" wrap="square" lIns="91425" tIns="45700" rIns="91425" bIns="45700" anchor="t" anchorCtr="0">
            <a:normAutofit/>
          </a:bodyPr>
          <a:lstStyle/>
          <a:p>
            <a:pPr marL="140971" lvl="0" indent="0">
              <a:buSzPts val="2400"/>
              <a:buNone/>
            </a:pPr>
            <a:r>
              <a:rPr lang="en-US" sz="2400" dirty="0"/>
              <a:t>Mahak:  </a:t>
            </a:r>
          </a:p>
          <a:p>
            <a:pPr marL="140971" lvl="0" indent="0">
              <a:buSzPts val="2400"/>
              <a:buNone/>
            </a:pPr>
            <a:r>
              <a:rPr lang="en-US" sz="2400" dirty="0"/>
              <a:t>Revenue recognition by project- mix of T&amp;M  and fixed fee projects : WIP process</a:t>
            </a:r>
          </a:p>
          <a:p>
            <a:pPr marL="140971" lvl="0" indent="0">
              <a:buSzPts val="2400"/>
              <a:buNone/>
            </a:pPr>
            <a:endParaRPr lang="en-US" sz="2400" dirty="0"/>
          </a:p>
          <a:p>
            <a:pPr marL="140971" lvl="0" indent="0">
              <a:buSzPts val="2400"/>
              <a:buNone/>
            </a:pPr>
            <a:endParaRPr lang="en-US" sz="2400" dirty="0"/>
          </a:p>
        </p:txBody>
      </p:sp>
      <p:cxnSp>
        <p:nvCxnSpPr>
          <p:cNvPr id="141" name="Google Shape;141;p4">
            <a:extLst>
              <a:ext uri="{FF2B5EF4-FFF2-40B4-BE49-F238E27FC236}">
                <a16:creationId xmlns:a16="http://schemas.microsoft.com/office/drawing/2014/main" id="{D69C2B02-FD1B-BBBB-95D3-E18DB9EBBC1E}"/>
              </a:ext>
            </a:extLst>
          </p:cNvPr>
          <p:cNvCxnSpPr/>
          <p:nvPr/>
        </p:nvCxnSpPr>
        <p:spPr>
          <a:xfrm>
            <a:off x="838200" y="1690688"/>
            <a:ext cx="10512000" cy="0"/>
          </a:xfrm>
          <a:prstGeom prst="straightConnector1">
            <a:avLst/>
          </a:prstGeom>
          <a:noFill/>
          <a:ln w="28575" cap="flat" cmpd="sng">
            <a:solidFill>
              <a:schemeClr val="dk1"/>
            </a:solidFill>
            <a:prstDash val="solid"/>
            <a:miter lim="800000"/>
            <a:headEnd type="none" w="sm" len="sm"/>
            <a:tailEnd type="none" w="sm" len="sm"/>
          </a:ln>
        </p:spPr>
      </p:cxnSp>
      <p:cxnSp>
        <p:nvCxnSpPr>
          <p:cNvPr id="142" name="Google Shape;142;p4">
            <a:extLst>
              <a:ext uri="{FF2B5EF4-FFF2-40B4-BE49-F238E27FC236}">
                <a16:creationId xmlns:a16="http://schemas.microsoft.com/office/drawing/2014/main" id="{B5C0AC1E-3444-CB50-53F5-E316FC3C6214}"/>
              </a:ext>
            </a:extLst>
          </p:cNvPr>
          <p:cNvCxnSpPr/>
          <p:nvPr/>
        </p:nvCxnSpPr>
        <p:spPr>
          <a:xfrm>
            <a:off x="838200" y="1811338"/>
            <a:ext cx="10512000" cy="0"/>
          </a:xfrm>
          <a:prstGeom prst="straightConnector1">
            <a:avLst/>
          </a:prstGeom>
          <a:noFill/>
          <a:ln w="28575" cap="flat" cmpd="sng">
            <a:solidFill>
              <a:srgbClr val="ED1C24"/>
            </a:solidFill>
            <a:prstDash val="solid"/>
            <a:miter lim="800000"/>
            <a:headEnd type="none" w="sm" len="sm"/>
            <a:tailEnd type="none" w="sm" len="sm"/>
          </a:ln>
        </p:spPr>
      </p:cxnSp>
      <p:pic>
        <p:nvPicPr>
          <p:cNvPr id="2" name="Picture 1" descr="A red and white logo&#10;&#10;AI-generated content may be incorrect.">
            <a:extLst>
              <a:ext uri="{FF2B5EF4-FFF2-40B4-BE49-F238E27FC236}">
                <a16:creationId xmlns:a16="http://schemas.microsoft.com/office/drawing/2014/main" id="{BE48FFAC-9AE8-9F69-4F33-3B36202D953A}"/>
              </a:ext>
            </a:extLst>
          </p:cNvPr>
          <p:cNvPicPr>
            <a:picLocks noChangeAspect="1"/>
          </p:cNvPicPr>
          <p:nvPr/>
        </p:nvPicPr>
        <p:blipFill>
          <a:blip r:embed="rId3"/>
          <a:stretch>
            <a:fillRect/>
          </a:stretch>
        </p:blipFill>
        <p:spPr>
          <a:xfrm>
            <a:off x="9047033" y="193977"/>
            <a:ext cx="2303167" cy="1364226"/>
          </a:xfrm>
          <a:prstGeom prst="rect">
            <a:avLst/>
          </a:prstGeom>
        </p:spPr>
      </p:pic>
      <p:sp>
        <p:nvSpPr>
          <p:cNvPr id="4" name="Rectangle 1">
            <a:extLst>
              <a:ext uri="{FF2B5EF4-FFF2-40B4-BE49-F238E27FC236}">
                <a16:creationId xmlns:a16="http://schemas.microsoft.com/office/drawing/2014/main" id="{66E8FC7B-C534-1970-1667-47521F903362}"/>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5" name="Rectangle 2">
            <a:extLst>
              <a:ext uri="{FF2B5EF4-FFF2-40B4-BE49-F238E27FC236}">
                <a16:creationId xmlns:a16="http://schemas.microsoft.com/office/drawing/2014/main" id="{0DFDF6FB-7E63-394E-0CCD-66C30FBEF88B}"/>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Tree>
    <p:extLst>
      <p:ext uri="{BB962C8B-B14F-4D97-AF65-F5344CB8AC3E}">
        <p14:creationId xmlns:p14="http://schemas.microsoft.com/office/powerpoint/2010/main" val="13835403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7">
          <a:extLst>
            <a:ext uri="{FF2B5EF4-FFF2-40B4-BE49-F238E27FC236}">
              <a16:creationId xmlns:a16="http://schemas.microsoft.com/office/drawing/2014/main" id="{4BDD3C0E-FB18-79AE-8409-2900D9BD069B}"/>
            </a:ext>
          </a:extLst>
        </p:cNvPr>
        <p:cNvGrpSpPr/>
        <p:nvPr/>
      </p:nvGrpSpPr>
      <p:grpSpPr>
        <a:xfrm>
          <a:off x="0" y="0"/>
          <a:ext cx="0" cy="0"/>
          <a:chOff x="0" y="0"/>
          <a:chExt cx="0" cy="0"/>
        </a:xfrm>
      </p:grpSpPr>
      <p:sp>
        <p:nvSpPr>
          <p:cNvPr id="138" name="Google Shape;138;p4">
            <a:extLst>
              <a:ext uri="{FF2B5EF4-FFF2-40B4-BE49-F238E27FC236}">
                <a16:creationId xmlns:a16="http://schemas.microsoft.com/office/drawing/2014/main" id="{79E06E8C-AED5-EFB6-B8E7-F692AEC444D2}"/>
              </a:ext>
            </a:extLst>
          </p:cNvPr>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dirty="0"/>
              <a:t>Financial Q&amp;A</a:t>
            </a:r>
            <a:endParaRPr dirty="0"/>
          </a:p>
        </p:txBody>
      </p:sp>
      <p:sp>
        <p:nvSpPr>
          <p:cNvPr id="139" name="Google Shape;139;p4">
            <a:extLst>
              <a:ext uri="{FF2B5EF4-FFF2-40B4-BE49-F238E27FC236}">
                <a16:creationId xmlns:a16="http://schemas.microsoft.com/office/drawing/2014/main" id="{F714DFB2-8664-5060-7DB5-21CD9145300F}"/>
              </a:ext>
            </a:extLst>
          </p:cNvPr>
          <p:cNvSpPr txBox="1">
            <a:spLocks noGrp="1"/>
          </p:cNvSpPr>
          <p:nvPr>
            <p:ph type="body" idx="1"/>
          </p:nvPr>
        </p:nvSpPr>
        <p:spPr>
          <a:xfrm>
            <a:off x="834600" y="1965938"/>
            <a:ext cx="10515600" cy="4609033"/>
          </a:xfrm>
          <a:prstGeom prst="rect">
            <a:avLst/>
          </a:prstGeom>
          <a:noFill/>
          <a:ln>
            <a:noFill/>
          </a:ln>
        </p:spPr>
        <p:txBody>
          <a:bodyPr spcFirstLastPara="1" wrap="square" lIns="91425" tIns="45700" rIns="91425" bIns="45700" anchor="t" anchorCtr="0">
            <a:normAutofit/>
          </a:bodyPr>
          <a:lstStyle/>
          <a:p>
            <a:pPr marL="114300" indent="0">
              <a:buNone/>
            </a:pPr>
            <a:r>
              <a:rPr lang="en-US" sz="1800" dirty="0"/>
              <a:t>NetSuite best practice indicates that T&amp;M projects should be direct posting as long as they are billed monthly.</a:t>
            </a:r>
          </a:p>
          <a:p>
            <a:pPr marL="114300" indent="0">
              <a:buNone/>
            </a:pPr>
            <a:r>
              <a:rPr lang="en-US" sz="1800" dirty="0"/>
              <a:t>Fixed fee projects are typically done % complete.</a:t>
            </a:r>
            <a:br>
              <a:rPr lang="en-US" sz="1800" dirty="0"/>
            </a:br>
            <a:endParaRPr lang="en-US" sz="1800" dirty="0"/>
          </a:p>
          <a:p>
            <a:pPr marL="114300" indent="0">
              <a:buNone/>
            </a:pPr>
            <a:r>
              <a:rPr lang="en-US" sz="1800" dirty="0"/>
              <a:t>You also should not mix them on a single project if they are treated like they are above, because you cannot put revenue recognition items and non-revenue recognition items on the same transaction.</a:t>
            </a:r>
            <a:br>
              <a:rPr lang="en-US" sz="1800" dirty="0"/>
            </a:br>
            <a:endParaRPr lang="en-US" sz="1800" dirty="0"/>
          </a:p>
          <a:p>
            <a:pPr marL="114300" indent="0">
              <a:buNone/>
            </a:pPr>
            <a:r>
              <a:rPr lang="en-US" sz="1800" dirty="0"/>
              <a:t>Natively, it’s always the % complete schedule on the project that governs the schedule.</a:t>
            </a:r>
            <a:br>
              <a:rPr lang="en-US" sz="1800" dirty="0"/>
            </a:br>
            <a:endParaRPr lang="en-US" sz="1800" dirty="0"/>
          </a:p>
          <a:p>
            <a:pPr marL="114300" indent="0">
              <a:buNone/>
            </a:pPr>
            <a:r>
              <a:rPr lang="en-US" sz="1800" dirty="0"/>
              <a:t>A few ways to manage it -</a:t>
            </a:r>
          </a:p>
          <a:p>
            <a:pPr lvl="1"/>
            <a:r>
              <a:rPr lang="en-US" sz="1800" dirty="0"/>
              <a:t>Manually insert a value per project each month </a:t>
            </a:r>
          </a:p>
          <a:p>
            <a:pPr lvl="1"/>
            <a:r>
              <a:rPr lang="en-US" sz="1800" dirty="0"/>
              <a:t>Derive a customization to compute it for your account</a:t>
            </a:r>
          </a:p>
          <a:p>
            <a:pPr lvl="1"/>
            <a:r>
              <a:rPr lang="en-US" sz="1800" dirty="0"/>
              <a:t>Use partner packaged solutions that are designed to work for this use case - there are numerous job costing solutions in the market, one example is PCT which is used by some of our clients.</a:t>
            </a:r>
          </a:p>
          <a:p>
            <a:pPr marL="140971" lvl="0" indent="0">
              <a:buSzPts val="2400"/>
              <a:buNone/>
            </a:pPr>
            <a:endParaRPr lang="en-US" sz="1400" dirty="0"/>
          </a:p>
        </p:txBody>
      </p:sp>
      <p:cxnSp>
        <p:nvCxnSpPr>
          <p:cNvPr id="141" name="Google Shape;141;p4">
            <a:extLst>
              <a:ext uri="{FF2B5EF4-FFF2-40B4-BE49-F238E27FC236}">
                <a16:creationId xmlns:a16="http://schemas.microsoft.com/office/drawing/2014/main" id="{2A2BC1AD-385C-D1F0-F2EC-130D30C65589}"/>
              </a:ext>
            </a:extLst>
          </p:cNvPr>
          <p:cNvCxnSpPr/>
          <p:nvPr/>
        </p:nvCxnSpPr>
        <p:spPr>
          <a:xfrm>
            <a:off x="838200" y="1690688"/>
            <a:ext cx="10512000" cy="0"/>
          </a:xfrm>
          <a:prstGeom prst="straightConnector1">
            <a:avLst/>
          </a:prstGeom>
          <a:noFill/>
          <a:ln w="28575" cap="flat" cmpd="sng">
            <a:solidFill>
              <a:schemeClr val="dk1"/>
            </a:solidFill>
            <a:prstDash val="solid"/>
            <a:miter lim="800000"/>
            <a:headEnd type="none" w="sm" len="sm"/>
            <a:tailEnd type="none" w="sm" len="sm"/>
          </a:ln>
        </p:spPr>
      </p:cxnSp>
      <p:cxnSp>
        <p:nvCxnSpPr>
          <p:cNvPr id="142" name="Google Shape;142;p4">
            <a:extLst>
              <a:ext uri="{FF2B5EF4-FFF2-40B4-BE49-F238E27FC236}">
                <a16:creationId xmlns:a16="http://schemas.microsoft.com/office/drawing/2014/main" id="{111FD9E1-A1E6-0D7E-71C3-B981E2EBA746}"/>
              </a:ext>
            </a:extLst>
          </p:cNvPr>
          <p:cNvCxnSpPr/>
          <p:nvPr/>
        </p:nvCxnSpPr>
        <p:spPr>
          <a:xfrm>
            <a:off x="838200" y="1811338"/>
            <a:ext cx="10512000" cy="0"/>
          </a:xfrm>
          <a:prstGeom prst="straightConnector1">
            <a:avLst/>
          </a:prstGeom>
          <a:noFill/>
          <a:ln w="28575" cap="flat" cmpd="sng">
            <a:solidFill>
              <a:srgbClr val="ED1C24"/>
            </a:solidFill>
            <a:prstDash val="solid"/>
            <a:miter lim="800000"/>
            <a:headEnd type="none" w="sm" len="sm"/>
            <a:tailEnd type="none" w="sm" len="sm"/>
          </a:ln>
        </p:spPr>
      </p:cxnSp>
      <p:pic>
        <p:nvPicPr>
          <p:cNvPr id="2" name="Picture 1" descr="A red and white logo&#10;&#10;AI-generated content may be incorrect.">
            <a:extLst>
              <a:ext uri="{FF2B5EF4-FFF2-40B4-BE49-F238E27FC236}">
                <a16:creationId xmlns:a16="http://schemas.microsoft.com/office/drawing/2014/main" id="{7BEE0883-4895-6133-FBAB-5C12F7FE1DB0}"/>
              </a:ext>
            </a:extLst>
          </p:cNvPr>
          <p:cNvPicPr>
            <a:picLocks noChangeAspect="1"/>
          </p:cNvPicPr>
          <p:nvPr/>
        </p:nvPicPr>
        <p:blipFill>
          <a:blip r:embed="rId3"/>
          <a:stretch>
            <a:fillRect/>
          </a:stretch>
        </p:blipFill>
        <p:spPr>
          <a:xfrm>
            <a:off x="9047033" y="193977"/>
            <a:ext cx="2303167" cy="1364226"/>
          </a:xfrm>
          <a:prstGeom prst="rect">
            <a:avLst/>
          </a:prstGeom>
        </p:spPr>
      </p:pic>
      <p:sp>
        <p:nvSpPr>
          <p:cNvPr id="4" name="Rectangle 1">
            <a:extLst>
              <a:ext uri="{FF2B5EF4-FFF2-40B4-BE49-F238E27FC236}">
                <a16:creationId xmlns:a16="http://schemas.microsoft.com/office/drawing/2014/main" id="{77E19EC4-72E5-E611-5883-8332A2FE97AA}"/>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5" name="Rectangle 2">
            <a:extLst>
              <a:ext uri="{FF2B5EF4-FFF2-40B4-BE49-F238E27FC236}">
                <a16:creationId xmlns:a16="http://schemas.microsoft.com/office/drawing/2014/main" id="{BC4BA14E-E68F-6461-9EF8-7FF02EB985F9}"/>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Tree>
    <p:extLst>
      <p:ext uri="{BB962C8B-B14F-4D97-AF65-F5344CB8AC3E}">
        <p14:creationId xmlns:p14="http://schemas.microsoft.com/office/powerpoint/2010/main" val="16167863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7">
          <a:extLst>
            <a:ext uri="{FF2B5EF4-FFF2-40B4-BE49-F238E27FC236}">
              <a16:creationId xmlns:a16="http://schemas.microsoft.com/office/drawing/2014/main" id="{B7F9A1E0-E0F2-FCBC-7184-70FBF029690F}"/>
            </a:ext>
          </a:extLst>
        </p:cNvPr>
        <p:cNvGrpSpPr/>
        <p:nvPr/>
      </p:nvGrpSpPr>
      <p:grpSpPr>
        <a:xfrm>
          <a:off x="0" y="0"/>
          <a:ext cx="0" cy="0"/>
          <a:chOff x="0" y="0"/>
          <a:chExt cx="0" cy="0"/>
        </a:xfrm>
      </p:grpSpPr>
      <p:sp>
        <p:nvSpPr>
          <p:cNvPr id="138" name="Google Shape;138;p4">
            <a:extLst>
              <a:ext uri="{FF2B5EF4-FFF2-40B4-BE49-F238E27FC236}">
                <a16:creationId xmlns:a16="http://schemas.microsoft.com/office/drawing/2014/main" id="{7BC9BFFE-3733-A24F-1E23-C0EB6A33ABA9}"/>
              </a:ext>
            </a:extLst>
          </p:cNvPr>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dirty="0"/>
              <a:t>Financial Q&amp;A</a:t>
            </a:r>
            <a:endParaRPr dirty="0"/>
          </a:p>
        </p:txBody>
      </p:sp>
      <p:sp>
        <p:nvSpPr>
          <p:cNvPr id="139" name="Google Shape;139;p4">
            <a:extLst>
              <a:ext uri="{FF2B5EF4-FFF2-40B4-BE49-F238E27FC236}">
                <a16:creationId xmlns:a16="http://schemas.microsoft.com/office/drawing/2014/main" id="{B58C39B4-C71E-6E4B-74E6-1F8166573357}"/>
              </a:ext>
            </a:extLst>
          </p:cNvPr>
          <p:cNvSpPr txBox="1">
            <a:spLocks noGrp="1"/>
          </p:cNvSpPr>
          <p:nvPr>
            <p:ph type="body" idx="1"/>
          </p:nvPr>
        </p:nvSpPr>
        <p:spPr>
          <a:xfrm>
            <a:off x="834600" y="1965938"/>
            <a:ext cx="10515600" cy="3730185"/>
          </a:xfrm>
          <a:prstGeom prst="rect">
            <a:avLst/>
          </a:prstGeom>
          <a:noFill/>
          <a:ln>
            <a:noFill/>
          </a:ln>
        </p:spPr>
        <p:txBody>
          <a:bodyPr spcFirstLastPara="1" wrap="square" lIns="91425" tIns="45700" rIns="91425" bIns="45700" anchor="t" anchorCtr="0">
            <a:normAutofit/>
          </a:bodyPr>
          <a:lstStyle/>
          <a:p>
            <a:pPr marL="140971" lvl="0" indent="0">
              <a:buSzPts val="2400"/>
              <a:buNone/>
            </a:pPr>
            <a:r>
              <a:rPr lang="en-US" sz="2400" dirty="0">
                <a:latin typeface="Calibri"/>
                <a:ea typeface="Calibri"/>
                <a:cs typeface="Calibri"/>
                <a:sym typeface="Calibri"/>
              </a:rPr>
              <a:t>Gerald:</a:t>
            </a:r>
          </a:p>
          <a:p>
            <a:pPr marL="140971" lvl="0" indent="0">
              <a:buSzPts val="2400"/>
              <a:buNone/>
            </a:pPr>
            <a:r>
              <a:rPr lang="en-US" sz="2400" dirty="0"/>
              <a:t>What do you have available for Canadian payroll processing?</a:t>
            </a:r>
            <a:endParaRPr sz="2400" dirty="0">
              <a:latin typeface="Calibri"/>
              <a:ea typeface="Calibri"/>
              <a:cs typeface="Calibri"/>
              <a:sym typeface="Calibri"/>
            </a:endParaRPr>
          </a:p>
        </p:txBody>
      </p:sp>
      <p:cxnSp>
        <p:nvCxnSpPr>
          <p:cNvPr id="141" name="Google Shape;141;p4">
            <a:extLst>
              <a:ext uri="{FF2B5EF4-FFF2-40B4-BE49-F238E27FC236}">
                <a16:creationId xmlns:a16="http://schemas.microsoft.com/office/drawing/2014/main" id="{EA87E102-FDDE-50A5-1E31-B10854971934}"/>
              </a:ext>
            </a:extLst>
          </p:cNvPr>
          <p:cNvCxnSpPr/>
          <p:nvPr/>
        </p:nvCxnSpPr>
        <p:spPr>
          <a:xfrm>
            <a:off x="838200" y="1690688"/>
            <a:ext cx="10512000" cy="0"/>
          </a:xfrm>
          <a:prstGeom prst="straightConnector1">
            <a:avLst/>
          </a:prstGeom>
          <a:noFill/>
          <a:ln w="28575" cap="flat" cmpd="sng">
            <a:solidFill>
              <a:schemeClr val="dk1"/>
            </a:solidFill>
            <a:prstDash val="solid"/>
            <a:miter lim="800000"/>
            <a:headEnd type="none" w="sm" len="sm"/>
            <a:tailEnd type="none" w="sm" len="sm"/>
          </a:ln>
        </p:spPr>
      </p:cxnSp>
      <p:cxnSp>
        <p:nvCxnSpPr>
          <p:cNvPr id="142" name="Google Shape;142;p4">
            <a:extLst>
              <a:ext uri="{FF2B5EF4-FFF2-40B4-BE49-F238E27FC236}">
                <a16:creationId xmlns:a16="http://schemas.microsoft.com/office/drawing/2014/main" id="{9996ECE6-8E30-AACA-F633-B8B2B6A6E57B}"/>
              </a:ext>
            </a:extLst>
          </p:cNvPr>
          <p:cNvCxnSpPr/>
          <p:nvPr/>
        </p:nvCxnSpPr>
        <p:spPr>
          <a:xfrm>
            <a:off x="838200" y="1811338"/>
            <a:ext cx="10512000" cy="0"/>
          </a:xfrm>
          <a:prstGeom prst="straightConnector1">
            <a:avLst/>
          </a:prstGeom>
          <a:noFill/>
          <a:ln w="28575" cap="flat" cmpd="sng">
            <a:solidFill>
              <a:srgbClr val="ED1C24"/>
            </a:solidFill>
            <a:prstDash val="solid"/>
            <a:miter lim="800000"/>
            <a:headEnd type="none" w="sm" len="sm"/>
            <a:tailEnd type="none" w="sm" len="sm"/>
          </a:ln>
        </p:spPr>
      </p:cxnSp>
      <p:pic>
        <p:nvPicPr>
          <p:cNvPr id="2" name="Picture 1" descr="A red and white logo&#10;&#10;AI-generated content may be incorrect.">
            <a:extLst>
              <a:ext uri="{FF2B5EF4-FFF2-40B4-BE49-F238E27FC236}">
                <a16:creationId xmlns:a16="http://schemas.microsoft.com/office/drawing/2014/main" id="{9BCA6A6A-A89D-4379-B03F-B0C43FE3364B}"/>
              </a:ext>
            </a:extLst>
          </p:cNvPr>
          <p:cNvPicPr>
            <a:picLocks noChangeAspect="1"/>
          </p:cNvPicPr>
          <p:nvPr/>
        </p:nvPicPr>
        <p:blipFill>
          <a:blip r:embed="rId3"/>
          <a:stretch>
            <a:fillRect/>
          </a:stretch>
        </p:blipFill>
        <p:spPr>
          <a:xfrm>
            <a:off x="9047033" y="193977"/>
            <a:ext cx="2303167" cy="1364226"/>
          </a:xfrm>
          <a:prstGeom prst="rect">
            <a:avLst/>
          </a:prstGeom>
        </p:spPr>
      </p:pic>
      <p:sp>
        <p:nvSpPr>
          <p:cNvPr id="4" name="Rectangle 1">
            <a:extLst>
              <a:ext uri="{FF2B5EF4-FFF2-40B4-BE49-F238E27FC236}">
                <a16:creationId xmlns:a16="http://schemas.microsoft.com/office/drawing/2014/main" id="{A4CDE299-325F-849A-B044-DD8DF64F100D}"/>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5" name="Rectangle 2">
            <a:extLst>
              <a:ext uri="{FF2B5EF4-FFF2-40B4-BE49-F238E27FC236}">
                <a16:creationId xmlns:a16="http://schemas.microsoft.com/office/drawing/2014/main" id="{A21B80C8-E26E-983C-0AF7-0A3D8507DF5E}"/>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Tree>
    <p:extLst>
      <p:ext uri="{BB962C8B-B14F-4D97-AF65-F5344CB8AC3E}">
        <p14:creationId xmlns:p14="http://schemas.microsoft.com/office/powerpoint/2010/main" val="36529714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7">
          <a:extLst>
            <a:ext uri="{FF2B5EF4-FFF2-40B4-BE49-F238E27FC236}">
              <a16:creationId xmlns:a16="http://schemas.microsoft.com/office/drawing/2014/main" id="{CF413027-D97F-8421-E3C5-94E91F803B52}"/>
            </a:ext>
          </a:extLst>
        </p:cNvPr>
        <p:cNvGrpSpPr/>
        <p:nvPr/>
      </p:nvGrpSpPr>
      <p:grpSpPr>
        <a:xfrm>
          <a:off x="0" y="0"/>
          <a:ext cx="0" cy="0"/>
          <a:chOff x="0" y="0"/>
          <a:chExt cx="0" cy="0"/>
        </a:xfrm>
      </p:grpSpPr>
      <p:sp>
        <p:nvSpPr>
          <p:cNvPr id="138" name="Google Shape;138;p4">
            <a:extLst>
              <a:ext uri="{FF2B5EF4-FFF2-40B4-BE49-F238E27FC236}">
                <a16:creationId xmlns:a16="http://schemas.microsoft.com/office/drawing/2014/main" id="{AA57CC63-7824-5AEB-2109-7552E8A84D8F}"/>
              </a:ext>
            </a:extLst>
          </p:cNvPr>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dirty="0"/>
              <a:t>Financial Q&amp;A</a:t>
            </a:r>
            <a:endParaRPr dirty="0"/>
          </a:p>
        </p:txBody>
      </p:sp>
      <p:sp>
        <p:nvSpPr>
          <p:cNvPr id="139" name="Google Shape;139;p4">
            <a:extLst>
              <a:ext uri="{FF2B5EF4-FFF2-40B4-BE49-F238E27FC236}">
                <a16:creationId xmlns:a16="http://schemas.microsoft.com/office/drawing/2014/main" id="{2309F963-44E6-AC65-5A0E-6F0C8D76C97F}"/>
              </a:ext>
            </a:extLst>
          </p:cNvPr>
          <p:cNvSpPr txBox="1">
            <a:spLocks noGrp="1"/>
          </p:cNvSpPr>
          <p:nvPr>
            <p:ph type="body" idx="1"/>
          </p:nvPr>
        </p:nvSpPr>
        <p:spPr>
          <a:xfrm>
            <a:off x="834600" y="1965938"/>
            <a:ext cx="10515600" cy="3730185"/>
          </a:xfrm>
          <a:prstGeom prst="rect">
            <a:avLst/>
          </a:prstGeom>
          <a:noFill/>
          <a:ln>
            <a:noFill/>
          </a:ln>
        </p:spPr>
        <p:txBody>
          <a:bodyPr spcFirstLastPara="1" wrap="square" lIns="91425" tIns="45700" rIns="91425" bIns="45700" anchor="t" anchorCtr="0">
            <a:normAutofit fontScale="70000" lnSpcReduction="20000"/>
          </a:bodyPr>
          <a:lstStyle/>
          <a:p>
            <a:pPr algn="l">
              <a:buNone/>
            </a:pPr>
            <a:r>
              <a:rPr lang="en-US" sz="2100" b="0" i="0" dirty="0">
                <a:solidFill>
                  <a:srgbClr val="222222"/>
                </a:solidFill>
                <a:effectLst/>
                <a:latin typeface="Arial" panose="020B0604020202020204" pitchFamily="34" charset="0"/>
              </a:rPr>
              <a:t>NetSuite options - partner named </a:t>
            </a:r>
            <a:r>
              <a:rPr lang="en-US" sz="2100" b="0" i="0" dirty="0" err="1">
                <a:solidFill>
                  <a:srgbClr val="222222"/>
                </a:solidFill>
                <a:effectLst/>
                <a:latin typeface="Arial" panose="020B0604020202020204" pitchFamily="34" charset="0"/>
              </a:rPr>
              <a:t>Aarialife</a:t>
            </a:r>
            <a:r>
              <a:rPr lang="en-US" sz="2100" b="0" i="0" dirty="0">
                <a:solidFill>
                  <a:srgbClr val="222222"/>
                </a:solidFill>
                <a:effectLst/>
                <a:latin typeface="Arial" panose="020B0604020202020204" pitchFamily="34" charset="0"/>
              </a:rPr>
              <a:t> has a pre-built solution in NetSuite (</a:t>
            </a:r>
            <a:r>
              <a:rPr lang="en-US" sz="2100" b="0" i="0" dirty="0" err="1">
                <a:solidFill>
                  <a:srgbClr val="222222"/>
                </a:solidFill>
                <a:effectLst/>
                <a:latin typeface="Arial" panose="020B0604020202020204" pitchFamily="34" charset="0"/>
              </a:rPr>
              <a:t>Paybuddy</a:t>
            </a:r>
            <a:r>
              <a:rPr lang="en-US" sz="2100" b="0" i="0" dirty="0">
                <a:solidFill>
                  <a:srgbClr val="222222"/>
                </a:solidFill>
                <a:effectLst/>
                <a:latin typeface="Arial" panose="020B0604020202020204" pitchFamily="34" charset="0"/>
              </a:rPr>
              <a:t>), Zone &amp; Co are also well known for it’s </a:t>
            </a:r>
            <a:r>
              <a:rPr lang="en-US" sz="2100" b="0" i="0" dirty="0" err="1">
                <a:solidFill>
                  <a:srgbClr val="222222"/>
                </a:solidFill>
                <a:effectLst/>
                <a:latin typeface="Arial" panose="020B0604020202020204" pitchFamily="34" charset="0"/>
              </a:rPr>
              <a:t>Zonepay</a:t>
            </a:r>
            <a:r>
              <a:rPr lang="en-US" sz="2100" b="0" i="0" dirty="0">
                <a:solidFill>
                  <a:srgbClr val="222222"/>
                </a:solidFill>
                <a:effectLst/>
                <a:latin typeface="Arial" panose="020B0604020202020204" pitchFamily="34" charset="0"/>
              </a:rPr>
              <a:t> solution. </a:t>
            </a:r>
          </a:p>
          <a:p>
            <a:pPr algn="l">
              <a:buNone/>
            </a:pPr>
            <a:r>
              <a:rPr lang="en-US" sz="2100" b="0" i="0" dirty="0">
                <a:solidFill>
                  <a:srgbClr val="222222"/>
                </a:solidFill>
                <a:effectLst/>
                <a:latin typeface="Arial" panose="020B0604020202020204" pitchFamily="34" charset="0"/>
              </a:rPr>
              <a:t>There are other options in the market.</a:t>
            </a:r>
            <a:br>
              <a:rPr lang="en-US" sz="2100" b="0" i="0" dirty="0">
                <a:solidFill>
                  <a:srgbClr val="222222"/>
                </a:solidFill>
                <a:effectLst/>
                <a:latin typeface="Arial" panose="020B0604020202020204" pitchFamily="34" charset="0"/>
              </a:rPr>
            </a:br>
            <a:endParaRPr lang="en-US" sz="2100" b="0" i="0" dirty="0">
              <a:solidFill>
                <a:srgbClr val="222222"/>
              </a:solidFill>
              <a:effectLst/>
              <a:latin typeface="Arial" panose="020B0604020202020204" pitchFamily="34" charset="0"/>
            </a:endParaRPr>
          </a:p>
          <a:p>
            <a:pPr algn="l">
              <a:buNone/>
            </a:pPr>
            <a:r>
              <a:rPr lang="en-US" sz="2100" b="0" i="0" dirty="0">
                <a:solidFill>
                  <a:srgbClr val="222222"/>
                </a:solidFill>
                <a:effectLst/>
                <a:latin typeface="Arial" panose="020B0604020202020204" pitchFamily="34" charset="0"/>
              </a:rPr>
              <a:t>Mainstream solutions outside of NetSuite, that integrate very well to NetSuite.</a:t>
            </a:r>
          </a:p>
          <a:p>
            <a:pPr algn="l">
              <a:buNone/>
            </a:pPr>
            <a:r>
              <a:rPr lang="en-US" sz="2100" b="0" i="0" dirty="0">
                <a:solidFill>
                  <a:srgbClr val="222222"/>
                </a:solidFill>
                <a:effectLst/>
                <a:latin typeface="Arial" panose="020B0604020202020204" pitchFamily="34" charset="0"/>
              </a:rPr>
              <a:t>Options are -</a:t>
            </a:r>
          </a:p>
          <a:p>
            <a:pPr lvl="1">
              <a:buFont typeface="+mj-lt"/>
              <a:buAutoNum type="arabicPeriod"/>
            </a:pPr>
            <a:r>
              <a:rPr lang="en-US" sz="2000" b="0" i="0" dirty="0">
                <a:solidFill>
                  <a:srgbClr val="222222"/>
                </a:solidFill>
                <a:effectLst/>
                <a:latin typeface="Arial" panose="020B0604020202020204" pitchFamily="34" charset="0"/>
              </a:rPr>
              <a:t>ADP</a:t>
            </a:r>
          </a:p>
          <a:p>
            <a:pPr lvl="1">
              <a:buFont typeface="+mj-lt"/>
              <a:buAutoNum type="arabicPeriod"/>
            </a:pPr>
            <a:r>
              <a:rPr lang="en-US" sz="2000" b="0" i="0" dirty="0">
                <a:solidFill>
                  <a:srgbClr val="222222"/>
                </a:solidFill>
                <a:effectLst/>
                <a:latin typeface="Arial" panose="020B0604020202020204" pitchFamily="34" charset="0"/>
              </a:rPr>
              <a:t>UKG</a:t>
            </a:r>
          </a:p>
          <a:p>
            <a:pPr lvl="1">
              <a:buFont typeface="+mj-lt"/>
              <a:buAutoNum type="arabicPeriod"/>
            </a:pPr>
            <a:r>
              <a:rPr lang="en-US" sz="2000" b="0" i="0" dirty="0">
                <a:solidFill>
                  <a:srgbClr val="222222"/>
                </a:solidFill>
                <a:effectLst/>
                <a:latin typeface="Arial" panose="020B0604020202020204" pitchFamily="34" charset="0"/>
              </a:rPr>
              <a:t>Zoho Payroll</a:t>
            </a:r>
          </a:p>
          <a:p>
            <a:pPr lvl="1">
              <a:buFont typeface="+mj-lt"/>
              <a:buAutoNum type="arabicPeriod"/>
            </a:pPr>
            <a:r>
              <a:rPr lang="en-US" sz="2000" b="0" i="0" dirty="0">
                <a:solidFill>
                  <a:srgbClr val="222222"/>
                </a:solidFill>
                <a:effectLst/>
                <a:latin typeface="Arial" panose="020B0604020202020204" pitchFamily="34" charset="0"/>
              </a:rPr>
              <a:t>Rippling</a:t>
            </a:r>
          </a:p>
          <a:p>
            <a:pPr lvl="1">
              <a:buFont typeface="+mj-lt"/>
              <a:buAutoNum type="arabicPeriod"/>
            </a:pPr>
            <a:r>
              <a:rPr lang="en-US" sz="2000" b="0" i="0" dirty="0">
                <a:solidFill>
                  <a:srgbClr val="222222"/>
                </a:solidFill>
                <a:effectLst/>
                <a:latin typeface="Arial" panose="020B0604020202020204" pitchFamily="34" charset="0"/>
              </a:rPr>
              <a:t>Deel </a:t>
            </a:r>
          </a:p>
          <a:p>
            <a:pPr algn="l">
              <a:buNone/>
            </a:pPr>
            <a:br>
              <a:rPr lang="en-US" sz="1100" b="0" i="0" dirty="0">
                <a:solidFill>
                  <a:srgbClr val="222222"/>
                </a:solidFill>
                <a:effectLst/>
                <a:latin typeface="Arial" panose="020B0604020202020204" pitchFamily="34" charset="0"/>
              </a:rPr>
            </a:br>
            <a:endParaRPr lang="en-US" sz="1100" b="0" i="0" dirty="0">
              <a:solidFill>
                <a:srgbClr val="222222"/>
              </a:solidFill>
              <a:effectLst/>
              <a:latin typeface="Arial" panose="020B0604020202020204" pitchFamily="34" charset="0"/>
            </a:endParaRPr>
          </a:p>
          <a:p>
            <a:pPr algn="l">
              <a:buNone/>
            </a:pPr>
            <a:r>
              <a:rPr lang="en-US" sz="2300" b="0" i="0" dirty="0">
                <a:solidFill>
                  <a:srgbClr val="222222"/>
                </a:solidFill>
                <a:effectLst/>
                <a:latin typeface="Arial" panose="020B0604020202020204" pitchFamily="34" charset="0"/>
              </a:rPr>
              <a:t>Typically, when we recommend to our clients, we tend to suggest the ones that are outside of NetSuite. They’re better costed, integrating it isn’t super difficult, and they take care of reporting remittances to CRA more robustly due to the extensive client base they are used to managing.</a:t>
            </a:r>
          </a:p>
          <a:p>
            <a:pPr marL="140971" lvl="0" indent="0">
              <a:buSzPts val="2400"/>
              <a:buNone/>
            </a:pPr>
            <a:endParaRPr sz="1600" dirty="0">
              <a:latin typeface="Calibri"/>
              <a:ea typeface="Calibri"/>
              <a:cs typeface="Calibri"/>
              <a:sym typeface="Calibri"/>
            </a:endParaRPr>
          </a:p>
        </p:txBody>
      </p:sp>
      <p:cxnSp>
        <p:nvCxnSpPr>
          <p:cNvPr id="141" name="Google Shape;141;p4">
            <a:extLst>
              <a:ext uri="{FF2B5EF4-FFF2-40B4-BE49-F238E27FC236}">
                <a16:creationId xmlns:a16="http://schemas.microsoft.com/office/drawing/2014/main" id="{49165E9D-FF0B-EB6F-1258-A25AB3571955}"/>
              </a:ext>
            </a:extLst>
          </p:cNvPr>
          <p:cNvCxnSpPr/>
          <p:nvPr/>
        </p:nvCxnSpPr>
        <p:spPr>
          <a:xfrm>
            <a:off x="838200" y="1690688"/>
            <a:ext cx="10512000" cy="0"/>
          </a:xfrm>
          <a:prstGeom prst="straightConnector1">
            <a:avLst/>
          </a:prstGeom>
          <a:noFill/>
          <a:ln w="28575" cap="flat" cmpd="sng">
            <a:solidFill>
              <a:schemeClr val="dk1"/>
            </a:solidFill>
            <a:prstDash val="solid"/>
            <a:miter lim="800000"/>
            <a:headEnd type="none" w="sm" len="sm"/>
            <a:tailEnd type="none" w="sm" len="sm"/>
          </a:ln>
        </p:spPr>
      </p:cxnSp>
      <p:cxnSp>
        <p:nvCxnSpPr>
          <p:cNvPr id="142" name="Google Shape;142;p4">
            <a:extLst>
              <a:ext uri="{FF2B5EF4-FFF2-40B4-BE49-F238E27FC236}">
                <a16:creationId xmlns:a16="http://schemas.microsoft.com/office/drawing/2014/main" id="{C79C552B-5A66-8039-6A81-1D3A56ED4637}"/>
              </a:ext>
            </a:extLst>
          </p:cNvPr>
          <p:cNvCxnSpPr/>
          <p:nvPr/>
        </p:nvCxnSpPr>
        <p:spPr>
          <a:xfrm>
            <a:off x="838200" y="1811338"/>
            <a:ext cx="10512000" cy="0"/>
          </a:xfrm>
          <a:prstGeom prst="straightConnector1">
            <a:avLst/>
          </a:prstGeom>
          <a:noFill/>
          <a:ln w="28575" cap="flat" cmpd="sng">
            <a:solidFill>
              <a:srgbClr val="ED1C24"/>
            </a:solidFill>
            <a:prstDash val="solid"/>
            <a:miter lim="800000"/>
            <a:headEnd type="none" w="sm" len="sm"/>
            <a:tailEnd type="none" w="sm" len="sm"/>
          </a:ln>
        </p:spPr>
      </p:cxnSp>
      <p:pic>
        <p:nvPicPr>
          <p:cNvPr id="2" name="Picture 1" descr="A red and white logo&#10;&#10;AI-generated content may be incorrect.">
            <a:extLst>
              <a:ext uri="{FF2B5EF4-FFF2-40B4-BE49-F238E27FC236}">
                <a16:creationId xmlns:a16="http://schemas.microsoft.com/office/drawing/2014/main" id="{E18D6283-D5C7-A5FE-B834-6A2ED10B4DB9}"/>
              </a:ext>
            </a:extLst>
          </p:cNvPr>
          <p:cNvPicPr>
            <a:picLocks noChangeAspect="1"/>
          </p:cNvPicPr>
          <p:nvPr/>
        </p:nvPicPr>
        <p:blipFill>
          <a:blip r:embed="rId3"/>
          <a:stretch>
            <a:fillRect/>
          </a:stretch>
        </p:blipFill>
        <p:spPr>
          <a:xfrm>
            <a:off x="9047033" y="193977"/>
            <a:ext cx="2303167" cy="1364226"/>
          </a:xfrm>
          <a:prstGeom prst="rect">
            <a:avLst/>
          </a:prstGeom>
        </p:spPr>
      </p:pic>
      <p:sp>
        <p:nvSpPr>
          <p:cNvPr id="4" name="Rectangle 1">
            <a:extLst>
              <a:ext uri="{FF2B5EF4-FFF2-40B4-BE49-F238E27FC236}">
                <a16:creationId xmlns:a16="http://schemas.microsoft.com/office/drawing/2014/main" id="{43F21F5B-8B51-C09F-CB11-521F6EA2AC14}"/>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5" name="Rectangle 2">
            <a:extLst>
              <a:ext uri="{FF2B5EF4-FFF2-40B4-BE49-F238E27FC236}">
                <a16:creationId xmlns:a16="http://schemas.microsoft.com/office/drawing/2014/main" id="{1A44B50B-3A64-1E6C-6128-197AACB5C8AF}"/>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Tree>
    <p:extLst>
      <p:ext uri="{BB962C8B-B14F-4D97-AF65-F5344CB8AC3E}">
        <p14:creationId xmlns:p14="http://schemas.microsoft.com/office/powerpoint/2010/main" val="17734065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37">
          <a:extLst>
            <a:ext uri="{FF2B5EF4-FFF2-40B4-BE49-F238E27FC236}">
              <a16:creationId xmlns:a16="http://schemas.microsoft.com/office/drawing/2014/main" id="{E1D84484-9AEA-851C-9437-1E2B3F365890}"/>
            </a:ext>
          </a:extLst>
        </p:cNvPr>
        <p:cNvGrpSpPr/>
        <p:nvPr/>
      </p:nvGrpSpPr>
      <p:grpSpPr>
        <a:xfrm>
          <a:off x="0" y="0"/>
          <a:ext cx="0" cy="0"/>
          <a:chOff x="0" y="0"/>
          <a:chExt cx="0" cy="0"/>
        </a:xfrm>
      </p:grpSpPr>
      <p:sp>
        <p:nvSpPr>
          <p:cNvPr id="138" name="Google Shape;138;p4">
            <a:extLst>
              <a:ext uri="{FF2B5EF4-FFF2-40B4-BE49-F238E27FC236}">
                <a16:creationId xmlns:a16="http://schemas.microsoft.com/office/drawing/2014/main" id="{FBBF264F-9831-F495-72E9-0CF732AB0D08}"/>
              </a:ext>
            </a:extLst>
          </p:cNvPr>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dirty="0"/>
              <a:t>Financial Q&amp;A</a:t>
            </a:r>
            <a:endParaRPr dirty="0"/>
          </a:p>
        </p:txBody>
      </p:sp>
      <p:sp>
        <p:nvSpPr>
          <p:cNvPr id="139" name="Google Shape;139;p4">
            <a:extLst>
              <a:ext uri="{FF2B5EF4-FFF2-40B4-BE49-F238E27FC236}">
                <a16:creationId xmlns:a16="http://schemas.microsoft.com/office/drawing/2014/main" id="{E424F134-52DF-C3F7-570A-9CDAE6EE5C3F}"/>
              </a:ext>
            </a:extLst>
          </p:cNvPr>
          <p:cNvSpPr txBox="1">
            <a:spLocks noGrp="1"/>
          </p:cNvSpPr>
          <p:nvPr>
            <p:ph type="body" idx="1"/>
          </p:nvPr>
        </p:nvSpPr>
        <p:spPr>
          <a:xfrm>
            <a:off x="834600" y="1965938"/>
            <a:ext cx="10515600" cy="3730185"/>
          </a:xfrm>
          <a:prstGeom prst="rect">
            <a:avLst/>
          </a:prstGeom>
          <a:noFill/>
          <a:ln>
            <a:noFill/>
          </a:ln>
        </p:spPr>
        <p:txBody>
          <a:bodyPr spcFirstLastPara="1" wrap="square" lIns="91425" tIns="45700" rIns="91425" bIns="45700" anchor="t" anchorCtr="0">
            <a:normAutofit/>
          </a:bodyPr>
          <a:lstStyle/>
          <a:p>
            <a:pPr marL="140971" lvl="0" indent="0">
              <a:buSzPts val="2400"/>
              <a:buNone/>
            </a:pPr>
            <a:r>
              <a:rPr lang="en-US" sz="2400" dirty="0"/>
              <a:t>Vivienne:  </a:t>
            </a:r>
          </a:p>
          <a:p>
            <a:pPr marL="140971" lvl="0" indent="0">
              <a:buSzPts val="2400"/>
              <a:buNone/>
            </a:pPr>
            <a:r>
              <a:rPr lang="en-US" sz="2400" dirty="0"/>
              <a:t>Best practice in NetSuite to review GRIR account. It's currently very manual </a:t>
            </a:r>
            <a:endParaRPr sz="2400" dirty="0">
              <a:latin typeface="Calibri"/>
              <a:ea typeface="Calibri"/>
              <a:cs typeface="Calibri"/>
              <a:sym typeface="Calibri"/>
            </a:endParaRPr>
          </a:p>
        </p:txBody>
      </p:sp>
      <p:cxnSp>
        <p:nvCxnSpPr>
          <p:cNvPr id="141" name="Google Shape;141;p4">
            <a:extLst>
              <a:ext uri="{FF2B5EF4-FFF2-40B4-BE49-F238E27FC236}">
                <a16:creationId xmlns:a16="http://schemas.microsoft.com/office/drawing/2014/main" id="{400BD028-E0B3-3B60-5A44-533C057A2ADD}"/>
              </a:ext>
            </a:extLst>
          </p:cNvPr>
          <p:cNvCxnSpPr/>
          <p:nvPr/>
        </p:nvCxnSpPr>
        <p:spPr>
          <a:xfrm>
            <a:off x="838200" y="1690688"/>
            <a:ext cx="10512000" cy="0"/>
          </a:xfrm>
          <a:prstGeom prst="straightConnector1">
            <a:avLst/>
          </a:prstGeom>
          <a:noFill/>
          <a:ln w="28575" cap="flat" cmpd="sng">
            <a:solidFill>
              <a:schemeClr val="dk1"/>
            </a:solidFill>
            <a:prstDash val="solid"/>
            <a:miter lim="800000"/>
            <a:headEnd type="none" w="sm" len="sm"/>
            <a:tailEnd type="none" w="sm" len="sm"/>
          </a:ln>
        </p:spPr>
      </p:cxnSp>
      <p:cxnSp>
        <p:nvCxnSpPr>
          <p:cNvPr id="142" name="Google Shape;142;p4">
            <a:extLst>
              <a:ext uri="{FF2B5EF4-FFF2-40B4-BE49-F238E27FC236}">
                <a16:creationId xmlns:a16="http://schemas.microsoft.com/office/drawing/2014/main" id="{B2F85B2B-E72B-FFE5-53C6-33A33F3FEF9D}"/>
              </a:ext>
            </a:extLst>
          </p:cNvPr>
          <p:cNvCxnSpPr/>
          <p:nvPr/>
        </p:nvCxnSpPr>
        <p:spPr>
          <a:xfrm>
            <a:off x="838200" y="1811338"/>
            <a:ext cx="10512000" cy="0"/>
          </a:xfrm>
          <a:prstGeom prst="straightConnector1">
            <a:avLst/>
          </a:prstGeom>
          <a:noFill/>
          <a:ln w="28575" cap="flat" cmpd="sng">
            <a:solidFill>
              <a:srgbClr val="ED1C24"/>
            </a:solidFill>
            <a:prstDash val="solid"/>
            <a:miter lim="800000"/>
            <a:headEnd type="none" w="sm" len="sm"/>
            <a:tailEnd type="none" w="sm" len="sm"/>
          </a:ln>
        </p:spPr>
      </p:cxnSp>
      <p:pic>
        <p:nvPicPr>
          <p:cNvPr id="2" name="Picture 1" descr="A red and white logo&#10;&#10;AI-generated content may be incorrect.">
            <a:extLst>
              <a:ext uri="{FF2B5EF4-FFF2-40B4-BE49-F238E27FC236}">
                <a16:creationId xmlns:a16="http://schemas.microsoft.com/office/drawing/2014/main" id="{47706642-642F-F2B8-95B1-FEB8661CDE73}"/>
              </a:ext>
            </a:extLst>
          </p:cNvPr>
          <p:cNvPicPr>
            <a:picLocks noChangeAspect="1"/>
          </p:cNvPicPr>
          <p:nvPr/>
        </p:nvPicPr>
        <p:blipFill>
          <a:blip r:embed="rId3"/>
          <a:stretch>
            <a:fillRect/>
          </a:stretch>
        </p:blipFill>
        <p:spPr>
          <a:xfrm>
            <a:off x="9047033" y="193977"/>
            <a:ext cx="2303167" cy="1364226"/>
          </a:xfrm>
          <a:prstGeom prst="rect">
            <a:avLst/>
          </a:prstGeom>
        </p:spPr>
      </p:pic>
      <p:sp>
        <p:nvSpPr>
          <p:cNvPr id="4" name="Rectangle 1">
            <a:extLst>
              <a:ext uri="{FF2B5EF4-FFF2-40B4-BE49-F238E27FC236}">
                <a16:creationId xmlns:a16="http://schemas.microsoft.com/office/drawing/2014/main" id="{DF795AC8-E487-E552-4189-83F0E2EA90FE}"/>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5" name="Rectangle 2">
            <a:extLst>
              <a:ext uri="{FF2B5EF4-FFF2-40B4-BE49-F238E27FC236}">
                <a16:creationId xmlns:a16="http://schemas.microsoft.com/office/drawing/2014/main" id="{B2C88EDF-EA2C-BF48-52AD-2F1241EC13F6}"/>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Tree>
    <p:extLst>
      <p:ext uri="{BB962C8B-B14F-4D97-AF65-F5344CB8AC3E}">
        <p14:creationId xmlns:p14="http://schemas.microsoft.com/office/powerpoint/2010/main" val="7513414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37">
          <a:extLst>
            <a:ext uri="{FF2B5EF4-FFF2-40B4-BE49-F238E27FC236}">
              <a16:creationId xmlns:a16="http://schemas.microsoft.com/office/drawing/2014/main" id="{C0872F64-C138-F440-BA88-1D199F1FCDDA}"/>
            </a:ext>
          </a:extLst>
        </p:cNvPr>
        <p:cNvGrpSpPr/>
        <p:nvPr/>
      </p:nvGrpSpPr>
      <p:grpSpPr>
        <a:xfrm>
          <a:off x="0" y="0"/>
          <a:ext cx="0" cy="0"/>
          <a:chOff x="0" y="0"/>
          <a:chExt cx="0" cy="0"/>
        </a:xfrm>
      </p:grpSpPr>
      <p:sp>
        <p:nvSpPr>
          <p:cNvPr id="138" name="Google Shape;138;p4">
            <a:extLst>
              <a:ext uri="{FF2B5EF4-FFF2-40B4-BE49-F238E27FC236}">
                <a16:creationId xmlns:a16="http://schemas.microsoft.com/office/drawing/2014/main" id="{8EDE713B-3157-C8A5-6D53-45C6F5C22B09}"/>
              </a:ext>
            </a:extLst>
          </p:cNvPr>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dirty="0"/>
              <a:t>Financial Q&amp;A</a:t>
            </a:r>
            <a:endParaRPr dirty="0"/>
          </a:p>
        </p:txBody>
      </p:sp>
      <p:sp>
        <p:nvSpPr>
          <p:cNvPr id="139" name="Google Shape;139;p4">
            <a:extLst>
              <a:ext uri="{FF2B5EF4-FFF2-40B4-BE49-F238E27FC236}">
                <a16:creationId xmlns:a16="http://schemas.microsoft.com/office/drawing/2014/main" id="{3658D578-6BC3-0C96-0684-BCF1ACF3C04D}"/>
              </a:ext>
            </a:extLst>
          </p:cNvPr>
          <p:cNvSpPr txBox="1">
            <a:spLocks noGrp="1"/>
          </p:cNvSpPr>
          <p:nvPr>
            <p:ph type="body" idx="1"/>
          </p:nvPr>
        </p:nvSpPr>
        <p:spPr>
          <a:xfrm>
            <a:off x="834600" y="1965938"/>
            <a:ext cx="10515600" cy="4526937"/>
          </a:xfrm>
          <a:prstGeom prst="rect">
            <a:avLst/>
          </a:prstGeom>
          <a:noFill/>
          <a:ln>
            <a:noFill/>
          </a:ln>
        </p:spPr>
        <p:txBody>
          <a:bodyPr spcFirstLastPara="1" wrap="square" lIns="91425" tIns="45700" rIns="91425" bIns="45700" anchor="t" anchorCtr="0">
            <a:normAutofit fontScale="70000" lnSpcReduction="20000"/>
          </a:bodyPr>
          <a:lstStyle/>
          <a:p>
            <a:pPr marL="114300" indent="0">
              <a:buNone/>
            </a:pPr>
            <a:r>
              <a:rPr lang="en-US" dirty="0"/>
              <a:t>Good Received/Invoice Received is usually managed using the Accrued Purchasing Account in NetSuite.</a:t>
            </a:r>
            <a:br>
              <a:rPr lang="en-US" dirty="0"/>
            </a:br>
            <a:endParaRPr lang="en-US" dirty="0"/>
          </a:p>
          <a:p>
            <a:pPr marL="114300" indent="0">
              <a:buNone/>
            </a:pPr>
            <a:r>
              <a:rPr lang="en-US" dirty="0"/>
              <a:t>When an IR is logged, this liability is recorded using the quantity received on the Item Receipt and the rate defined for the item on the PO.</a:t>
            </a:r>
            <a:br>
              <a:rPr lang="en-US" dirty="0"/>
            </a:br>
            <a:endParaRPr lang="en-US" dirty="0"/>
          </a:p>
          <a:p>
            <a:pPr marL="114300" indent="0">
              <a:buNone/>
            </a:pPr>
            <a:r>
              <a:rPr lang="en-US" dirty="0"/>
              <a:t>Typically, the challenge arises on Invoice Received where the item receipt amount isn’t the same, either due to a quantity variance, rate variance, or an exchange rate variance.</a:t>
            </a:r>
            <a:br>
              <a:rPr lang="en-US" dirty="0"/>
            </a:br>
            <a:endParaRPr lang="en-US" dirty="0"/>
          </a:p>
          <a:p>
            <a:pPr marL="114300" indent="0">
              <a:buNone/>
            </a:pPr>
            <a:r>
              <a:rPr lang="en-US" dirty="0"/>
              <a:t>The most native way to manage this is by using the variance posting process in NetSuite.</a:t>
            </a:r>
            <a:br>
              <a:rPr lang="en-US" dirty="0"/>
            </a:br>
            <a:endParaRPr lang="en-US" dirty="0"/>
          </a:p>
          <a:p>
            <a:pPr marL="114300" indent="0">
              <a:buNone/>
            </a:pPr>
            <a:r>
              <a:rPr lang="en-US" dirty="0"/>
              <a:t>This allows you to keep track of the variance wherever there is a difference.</a:t>
            </a:r>
            <a:br>
              <a:rPr lang="en-US" dirty="0"/>
            </a:br>
            <a:endParaRPr lang="en-US" dirty="0"/>
          </a:p>
          <a:p>
            <a:pPr marL="114300" indent="0">
              <a:buNone/>
            </a:pPr>
            <a:r>
              <a:rPr lang="en-US" dirty="0"/>
              <a:t>Saved searches are created by PO by item and grouping the debits and credits of the Accrued Purchase Account and the Variance account, and the balance per transaction cycle should eventually equal zero.</a:t>
            </a:r>
          </a:p>
        </p:txBody>
      </p:sp>
      <p:cxnSp>
        <p:nvCxnSpPr>
          <p:cNvPr id="141" name="Google Shape;141;p4">
            <a:extLst>
              <a:ext uri="{FF2B5EF4-FFF2-40B4-BE49-F238E27FC236}">
                <a16:creationId xmlns:a16="http://schemas.microsoft.com/office/drawing/2014/main" id="{C9798394-10F2-D84F-C737-59556D8C1B65}"/>
              </a:ext>
            </a:extLst>
          </p:cNvPr>
          <p:cNvCxnSpPr/>
          <p:nvPr/>
        </p:nvCxnSpPr>
        <p:spPr>
          <a:xfrm>
            <a:off x="838200" y="1690688"/>
            <a:ext cx="10512000" cy="0"/>
          </a:xfrm>
          <a:prstGeom prst="straightConnector1">
            <a:avLst/>
          </a:prstGeom>
          <a:noFill/>
          <a:ln w="28575" cap="flat" cmpd="sng">
            <a:solidFill>
              <a:schemeClr val="dk1"/>
            </a:solidFill>
            <a:prstDash val="solid"/>
            <a:miter lim="800000"/>
            <a:headEnd type="none" w="sm" len="sm"/>
            <a:tailEnd type="none" w="sm" len="sm"/>
          </a:ln>
        </p:spPr>
      </p:cxnSp>
      <p:cxnSp>
        <p:nvCxnSpPr>
          <p:cNvPr id="142" name="Google Shape;142;p4">
            <a:extLst>
              <a:ext uri="{FF2B5EF4-FFF2-40B4-BE49-F238E27FC236}">
                <a16:creationId xmlns:a16="http://schemas.microsoft.com/office/drawing/2014/main" id="{FBC145C6-5885-CBCE-B7B1-4F8BCC36FAD5}"/>
              </a:ext>
            </a:extLst>
          </p:cNvPr>
          <p:cNvCxnSpPr/>
          <p:nvPr/>
        </p:nvCxnSpPr>
        <p:spPr>
          <a:xfrm>
            <a:off x="838200" y="1811338"/>
            <a:ext cx="10512000" cy="0"/>
          </a:xfrm>
          <a:prstGeom prst="straightConnector1">
            <a:avLst/>
          </a:prstGeom>
          <a:noFill/>
          <a:ln w="28575" cap="flat" cmpd="sng">
            <a:solidFill>
              <a:srgbClr val="ED1C24"/>
            </a:solidFill>
            <a:prstDash val="solid"/>
            <a:miter lim="800000"/>
            <a:headEnd type="none" w="sm" len="sm"/>
            <a:tailEnd type="none" w="sm" len="sm"/>
          </a:ln>
        </p:spPr>
      </p:cxnSp>
      <p:pic>
        <p:nvPicPr>
          <p:cNvPr id="2" name="Picture 1" descr="A red and white logo&#10;&#10;AI-generated content may be incorrect.">
            <a:extLst>
              <a:ext uri="{FF2B5EF4-FFF2-40B4-BE49-F238E27FC236}">
                <a16:creationId xmlns:a16="http://schemas.microsoft.com/office/drawing/2014/main" id="{9A3ADBF2-8075-9F25-3B05-5F980BAB9B4E}"/>
              </a:ext>
            </a:extLst>
          </p:cNvPr>
          <p:cNvPicPr>
            <a:picLocks noChangeAspect="1"/>
          </p:cNvPicPr>
          <p:nvPr/>
        </p:nvPicPr>
        <p:blipFill>
          <a:blip r:embed="rId3"/>
          <a:stretch>
            <a:fillRect/>
          </a:stretch>
        </p:blipFill>
        <p:spPr>
          <a:xfrm>
            <a:off x="9047033" y="193977"/>
            <a:ext cx="2303167" cy="1364226"/>
          </a:xfrm>
          <a:prstGeom prst="rect">
            <a:avLst/>
          </a:prstGeom>
        </p:spPr>
      </p:pic>
      <p:sp>
        <p:nvSpPr>
          <p:cNvPr id="4" name="Rectangle 1">
            <a:extLst>
              <a:ext uri="{FF2B5EF4-FFF2-40B4-BE49-F238E27FC236}">
                <a16:creationId xmlns:a16="http://schemas.microsoft.com/office/drawing/2014/main" id="{71637A13-34BF-D8A6-36BD-E3F91F14138B}"/>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5" name="Rectangle 2">
            <a:extLst>
              <a:ext uri="{FF2B5EF4-FFF2-40B4-BE49-F238E27FC236}">
                <a16:creationId xmlns:a16="http://schemas.microsoft.com/office/drawing/2014/main" id="{186CA4EE-7D97-EABB-C8C4-B6F38BC12E87}"/>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Tree>
    <p:extLst>
      <p:ext uri="{BB962C8B-B14F-4D97-AF65-F5344CB8AC3E}">
        <p14:creationId xmlns:p14="http://schemas.microsoft.com/office/powerpoint/2010/main" val="897277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37">
          <a:extLst>
            <a:ext uri="{FF2B5EF4-FFF2-40B4-BE49-F238E27FC236}">
              <a16:creationId xmlns:a16="http://schemas.microsoft.com/office/drawing/2014/main" id="{7F34FF5F-F753-FDB7-B7B2-A319F88582DE}"/>
            </a:ext>
          </a:extLst>
        </p:cNvPr>
        <p:cNvGrpSpPr/>
        <p:nvPr/>
      </p:nvGrpSpPr>
      <p:grpSpPr>
        <a:xfrm>
          <a:off x="0" y="0"/>
          <a:ext cx="0" cy="0"/>
          <a:chOff x="0" y="0"/>
          <a:chExt cx="0" cy="0"/>
        </a:xfrm>
      </p:grpSpPr>
      <p:sp>
        <p:nvSpPr>
          <p:cNvPr id="138" name="Google Shape;138;p4">
            <a:extLst>
              <a:ext uri="{FF2B5EF4-FFF2-40B4-BE49-F238E27FC236}">
                <a16:creationId xmlns:a16="http://schemas.microsoft.com/office/drawing/2014/main" id="{E4FE111A-7EF7-5430-C1AF-2CAACD1C987C}"/>
              </a:ext>
            </a:extLst>
          </p:cNvPr>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dirty="0"/>
              <a:t>Financial Q&amp;A</a:t>
            </a:r>
            <a:endParaRPr dirty="0"/>
          </a:p>
        </p:txBody>
      </p:sp>
      <p:sp>
        <p:nvSpPr>
          <p:cNvPr id="139" name="Google Shape;139;p4">
            <a:extLst>
              <a:ext uri="{FF2B5EF4-FFF2-40B4-BE49-F238E27FC236}">
                <a16:creationId xmlns:a16="http://schemas.microsoft.com/office/drawing/2014/main" id="{CA8EAD0B-0F99-6A05-9DC2-FBB384BF7FBF}"/>
              </a:ext>
            </a:extLst>
          </p:cNvPr>
          <p:cNvSpPr txBox="1">
            <a:spLocks noGrp="1"/>
          </p:cNvSpPr>
          <p:nvPr>
            <p:ph type="body" idx="1"/>
          </p:nvPr>
        </p:nvSpPr>
        <p:spPr>
          <a:xfrm>
            <a:off x="834600" y="1965938"/>
            <a:ext cx="10515600" cy="3730185"/>
          </a:xfrm>
          <a:prstGeom prst="rect">
            <a:avLst/>
          </a:prstGeom>
          <a:noFill/>
          <a:ln>
            <a:noFill/>
          </a:ln>
        </p:spPr>
        <p:txBody>
          <a:bodyPr spcFirstLastPara="1" wrap="square" lIns="91425" tIns="45700" rIns="91425" bIns="45700" anchor="t" anchorCtr="0">
            <a:normAutofit/>
          </a:bodyPr>
          <a:lstStyle/>
          <a:p>
            <a:pPr marL="140971" lvl="0" indent="0">
              <a:buSzPts val="2400"/>
              <a:buNone/>
            </a:pPr>
            <a:r>
              <a:rPr lang="en-US" sz="2400" dirty="0"/>
              <a:t>David:  </a:t>
            </a:r>
          </a:p>
          <a:p>
            <a:pPr marL="140971" lvl="0" indent="0">
              <a:buSzPts val="2400"/>
              <a:buNone/>
            </a:pPr>
            <a:r>
              <a:rPr lang="en-US" sz="2400" dirty="0"/>
              <a:t>AI Integration with NS and impact on HIPAA or PIPEDA?</a:t>
            </a:r>
          </a:p>
          <a:p>
            <a:pPr marL="140971" lvl="0" indent="0">
              <a:buSzPts val="2400"/>
              <a:buNone/>
            </a:pPr>
            <a:r>
              <a:rPr lang="en-US" sz="2400" dirty="0">
                <a:latin typeface="Calibri"/>
                <a:ea typeface="Calibri"/>
                <a:cs typeface="Calibri"/>
                <a:sym typeface="Calibri"/>
              </a:rPr>
              <a:t>Anna-Lisa:</a:t>
            </a:r>
          </a:p>
          <a:p>
            <a:pPr marL="140971" lvl="0" indent="0">
              <a:buSzPts val="2400"/>
              <a:buNone/>
            </a:pPr>
            <a:r>
              <a:rPr lang="en-US" sz="2400" dirty="0"/>
              <a:t>How to incorporate AI such as Claude into NetSuite and what it can do to help with the company's day to day, budgeting, and reporting. </a:t>
            </a:r>
          </a:p>
          <a:p>
            <a:pPr marL="140971" lvl="0" indent="0">
              <a:buSzPts val="2400"/>
              <a:buNone/>
            </a:pPr>
            <a:r>
              <a:rPr lang="en-US" sz="2400" dirty="0">
                <a:latin typeface="Calibri"/>
                <a:ea typeface="Calibri"/>
                <a:cs typeface="Calibri"/>
                <a:sym typeface="Calibri"/>
              </a:rPr>
              <a:t>Harleen:</a:t>
            </a:r>
          </a:p>
          <a:p>
            <a:pPr marL="140971" lvl="0" indent="0">
              <a:buSzPts val="2400"/>
              <a:buNone/>
            </a:pPr>
            <a:r>
              <a:rPr lang="en-US" sz="2400" dirty="0"/>
              <a:t>How are other companies using MCP? Interested to see if any companies are using it for Change Management documentation. </a:t>
            </a:r>
            <a:endParaRPr sz="2400" dirty="0">
              <a:latin typeface="Calibri"/>
              <a:ea typeface="Calibri"/>
              <a:cs typeface="Calibri"/>
              <a:sym typeface="Calibri"/>
            </a:endParaRPr>
          </a:p>
        </p:txBody>
      </p:sp>
      <p:cxnSp>
        <p:nvCxnSpPr>
          <p:cNvPr id="141" name="Google Shape;141;p4">
            <a:extLst>
              <a:ext uri="{FF2B5EF4-FFF2-40B4-BE49-F238E27FC236}">
                <a16:creationId xmlns:a16="http://schemas.microsoft.com/office/drawing/2014/main" id="{7962E716-A213-97B7-6938-1C8748C74F20}"/>
              </a:ext>
            </a:extLst>
          </p:cNvPr>
          <p:cNvCxnSpPr/>
          <p:nvPr/>
        </p:nvCxnSpPr>
        <p:spPr>
          <a:xfrm>
            <a:off x="838200" y="1690688"/>
            <a:ext cx="10512000" cy="0"/>
          </a:xfrm>
          <a:prstGeom prst="straightConnector1">
            <a:avLst/>
          </a:prstGeom>
          <a:noFill/>
          <a:ln w="28575" cap="flat" cmpd="sng">
            <a:solidFill>
              <a:schemeClr val="dk1"/>
            </a:solidFill>
            <a:prstDash val="solid"/>
            <a:miter lim="800000"/>
            <a:headEnd type="none" w="sm" len="sm"/>
            <a:tailEnd type="none" w="sm" len="sm"/>
          </a:ln>
        </p:spPr>
      </p:cxnSp>
      <p:cxnSp>
        <p:nvCxnSpPr>
          <p:cNvPr id="142" name="Google Shape;142;p4">
            <a:extLst>
              <a:ext uri="{FF2B5EF4-FFF2-40B4-BE49-F238E27FC236}">
                <a16:creationId xmlns:a16="http://schemas.microsoft.com/office/drawing/2014/main" id="{1DC5280C-BB40-87C9-CEE8-08B92B2A7D7E}"/>
              </a:ext>
            </a:extLst>
          </p:cNvPr>
          <p:cNvCxnSpPr/>
          <p:nvPr/>
        </p:nvCxnSpPr>
        <p:spPr>
          <a:xfrm>
            <a:off x="838200" y="1811338"/>
            <a:ext cx="10512000" cy="0"/>
          </a:xfrm>
          <a:prstGeom prst="straightConnector1">
            <a:avLst/>
          </a:prstGeom>
          <a:noFill/>
          <a:ln w="28575" cap="flat" cmpd="sng">
            <a:solidFill>
              <a:srgbClr val="ED1C24"/>
            </a:solidFill>
            <a:prstDash val="solid"/>
            <a:miter lim="800000"/>
            <a:headEnd type="none" w="sm" len="sm"/>
            <a:tailEnd type="none" w="sm" len="sm"/>
          </a:ln>
        </p:spPr>
      </p:cxnSp>
      <p:pic>
        <p:nvPicPr>
          <p:cNvPr id="2" name="Picture 1" descr="A red and white logo&#10;&#10;AI-generated content may be incorrect.">
            <a:extLst>
              <a:ext uri="{FF2B5EF4-FFF2-40B4-BE49-F238E27FC236}">
                <a16:creationId xmlns:a16="http://schemas.microsoft.com/office/drawing/2014/main" id="{21AE2F83-F063-EBE6-3B56-C1048EDD2CCD}"/>
              </a:ext>
            </a:extLst>
          </p:cNvPr>
          <p:cNvPicPr>
            <a:picLocks noChangeAspect="1"/>
          </p:cNvPicPr>
          <p:nvPr/>
        </p:nvPicPr>
        <p:blipFill>
          <a:blip r:embed="rId3"/>
          <a:stretch>
            <a:fillRect/>
          </a:stretch>
        </p:blipFill>
        <p:spPr>
          <a:xfrm>
            <a:off x="9047033" y="193977"/>
            <a:ext cx="2303167" cy="1364226"/>
          </a:xfrm>
          <a:prstGeom prst="rect">
            <a:avLst/>
          </a:prstGeom>
        </p:spPr>
      </p:pic>
      <p:sp>
        <p:nvSpPr>
          <p:cNvPr id="4" name="Rectangle 1">
            <a:extLst>
              <a:ext uri="{FF2B5EF4-FFF2-40B4-BE49-F238E27FC236}">
                <a16:creationId xmlns:a16="http://schemas.microsoft.com/office/drawing/2014/main" id="{D9AA055F-3EC7-7E8C-CAD7-FB8E65B71336}"/>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5" name="Rectangle 2">
            <a:extLst>
              <a:ext uri="{FF2B5EF4-FFF2-40B4-BE49-F238E27FC236}">
                <a16:creationId xmlns:a16="http://schemas.microsoft.com/office/drawing/2014/main" id="{9D4BC588-0F2E-688A-A9F9-88AA06E4DB91}"/>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Tree>
    <p:extLst>
      <p:ext uri="{BB962C8B-B14F-4D97-AF65-F5344CB8AC3E}">
        <p14:creationId xmlns:p14="http://schemas.microsoft.com/office/powerpoint/2010/main" val="28016912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15">
          <a:extLst>
            <a:ext uri="{FF2B5EF4-FFF2-40B4-BE49-F238E27FC236}">
              <a16:creationId xmlns:a16="http://schemas.microsoft.com/office/drawing/2014/main" id="{F6183BA3-3C7B-E431-5C92-B93A332EE517}"/>
            </a:ext>
          </a:extLst>
        </p:cNvPr>
        <p:cNvGrpSpPr/>
        <p:nvPr/>
      </p:nvGrpSpPr>
      <p:grpSpPr>
        <a:xfrm>
          <a:off x="0" y="0"/>
          <a:ext cx="0" cy="0"/>
          <a:chOff x="0" y="0"/>
          <a:chExt cx="0" cy="0"/>
        </a:xfrm>
      </p:grpSpPr>
      <p:sp>
        <p:nvSpPr>
          <p:cNvPr id="216" name="Google Shape;216;g34e88538a19_0_58">
            <a:extLst>
              <a:ext uri="{FF2B5EF4-FFF2-40B4-BE49-F238E27FC236}">
                <a16:creationId xmlns:a16="http://schemas.microsoft.com/office/drawing/2014/main" id="{46932952-14CE-D92E-267E-AF8F670A5951}"/>
              </a:ext>
            </a:extLst>
          </p:cNvPr>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dirty="0"/>
              <a:t>Sponsor</a:t>
            </a:r>
            <a:endParaRPr dirty="0"/>
          </a:p>
        </p:txBody>
      </p:sp>
      <p:cxnSp>
        <p:nvCxnSpPr>
          <p:cNvPr id="218" name="Google Shape;218;g34e88538a19_0_58">
            <a:extLst>
              <a:ext uri="{FF2B5EF4-FFF2-40B4-BE49-F238E27FC236}">
                <a16:creationId xmlns:a16="http://schemas.microsoft.com/office/drawing/2014/main" id="{EA659793-F05B-58C3-CE29-FA43AC1DD91B}"/>
              </a:ext>
            </a:extLst>
          </p:cNvPr>
          <p:cNvCxnSpPr/>
          <p:nvPr/>
        </p:nvCxnSpPr>
        <p:spPr>
          <a:xfrm>
            <a:off x="838200" y="1690688"/>
            <a:ext cx="10512000" cy="0"/>
          </a:xfrm>
          <a:prstGeom prst="straightConnector1">
            <a:avLst/>
          </a:prstGeom>
          <a:noFill/>
          <a:ln w="28575" cap="flat" cmpd="sng">
            <a:solidFill>
              <a:schemeClr val="dk1"/>
            </a:solidFill>
            <a:prstDash val="solid"/>
            <a:miter lim="800000"/>
            <a:headEnd type="none" w="sm" len="sm"/>
            <a:tailEnd type="none" w="sm" len="sm"/>
          </a:ln>
        </p:spPr>
      </p:cxnSp>
      <p:cxnSp>
        <p:nvCxnSpPr>
          <p:cNvPr id="219" name="Google Shape;219;g34e88538a19_0_58">
            <a:extLst>
              <a:ext uri="{FF2B5EF4-FFF2-40B4-BE49-F238E27FC236}">
                <a16:creationId xmlns:a16="http://schemas.microsoft.com/office/drawing/2014/main" id="{065406ED-0034-B9A3-8B4C-B0ACB2526707}"/>
              </a:ext>
            </a:extLst>
          </p:cNvPr>
          <p:cNvCxnSpPr/>
          <p:nvPr/>
        </p:nvCxnSpPr>
        <p:spPr>
          <a:xfrm>
            <a:off x="838200" y="1811338"/>
            <a:ext cx="10512000" cy="0"/>
          </a:xfrm>
          <a:prstGeom prst="straightConnector1">
            <a:avLst/>
          </a:prstGeom>
          <a:noFill/>
          <a:ln w="28575" cap="flat" cmpd="sng">
            <a:solidFill>
              <a:srgbClr val="ED1C24"/>
            </a:solidFill>
            <a:prstDash val="solid"/>
            <a:miter lim="800000"/>
            <a:headEnd type="none" w="sm" len="sm"/>
            <a:tailEnd type="none" w="sm" len="sm"/>
          </a:ln>
        </p:spPr>
      </p:cxnSp>
      <p:pic>
        <p:nvPicPr>
          <p:cNvPr id="3" name="Picture 2" descr="A red and white logo&#10;&#10;AI-generated content may be incorrect.">
            <a:extLst>
              <a:ext uri="{FF2B5EF4-FFF2-40B4-BE49-F238E27FC236}">
                <a16:creationId xmlns:a16="http://schemas.microsoft.com/office/drawing/2014/main" id="{3519CE7A-D037-E98F-E81B-E626A2426B8F}"/>
              </a:ext>
            </a:extLst>
          </p:cNvPr>
          <p:cNvPicPr>
            <a:picLocks noChangeAspect="1"/>
          </p:cNvPicPr>
          <p:nvPr/>
        </p:nvPicPr>
        <p:blipFill>
          <a:blip r:embed="rId3"/>
          <a:stretch>
            <a:fillRect/>
          </a:stretch>
        </p:blipFill>
        <p:spPr>
          <a:xfrm>
            <a:off x="9047033" y="193977"/>
            <a:ext cx="2303167" cy="1364226"/>
          </a:xfrm>
          <a:prstGeom prst="rect">
            <a:avLst/>
          </a:prstGeom>
        </p:spPr>
      </p:pic>
      <p:pic>
        <p:nvPicPr>
          <p:cNvPr id="2" name="Picture 1">
            <a:extLst>
              <a:ext uri="{FF2B5EF4-FFF2-40B4-BE49-F238E27FC236}">
                <a16:creationId xmlns:a16="http://schemas.microsoft.com/office/drawing/2014/main" id="{C28A0FCD-444E-02B3-B5A9-AC94B598F3AB}"/>
              </a:ext>
            </a:extLst>
          </p:cNvPr>
          <p:cNvPicPr>
            <a:picLocks noChangeAspect="1"/>
          </p:cNvPicPr>
          <p:nvPr/>
        </p:nvPicPr>
        <p:blipFill>
          <a:blip r:embed="rId4"/>
          <a:stretch>
            <a:fillRect/>
          </a:stretch>
        </p:blipFill>
        <p:spPr>
          <a:xfrm>
            <a:off x="4087368" y="2511272"/>
            <a:ext cx="4017264" cy="1009959"/>
          </a:xfrm>
          <a:prstGeom prst="rect">
            <a:avLst/>
          </a:prstGeom>
        </p:spPr>
      </p:pic>
      <p:sp>
        <p:nvSpPr>
          <p:cNvPr id="4" name="TextBox 3">
            <a:extLst>
              <a:ext uri="{FF2B5EF4-FFF2-40B4-BE49-F238E27FC236}">
                <a16:creationId xmlns:a16="http://schemas.microsoft.com/office/drawing/2014/main" id="{0B2136E1-4581-FB83-231A-E01F2F7E7D26}"/>
              </a:ext>
            </a:extLst>
          </p:cNvPr>
          <p:cNvSpPr txBox="1"/>
          <p:nvPr/>
        </p:nvSpPr>
        <p:spPr>
          <a:xfrm>
            <a:off x="4087368" y="3851832"/>
            <a:ext cx="4017264" cy="738664"/>
          </a:xfrm>
          <a:prstGeom prst="rect">
            <a:avLst/>
          </a:prstGeom>
          <a:noFill/>
        </p:spPr>
        <p:txBody>
          <a:bodyPr wrap="square" rtlCol="0">
            <a:spAutoFit/>
          </a:bodyPr>
          <a:lstStyle/>
          <a:p>
            <a:r>
              <a:rPr lang="en-CA" dirty="0"/>
              <a:t>ERP-integrated solution for Accounts Payable focused on the twin issues of AP efficiency and financial security</a:t>
            </a:r>
          </a:p>
        </p:txBody>
      </p:sp>
    </p:spTree>
    <p:extLst>
      <p:ext uri="{BB962C8B-B14F-4D97-AF65-F5344CB8AC3E}">
        <p14:creationId xmlns:p14="http://schemas.microsoft.com/office/powerpoint/2010/main" val="23387665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37">
          <a:extLst>
            <a:ext uri="{FF2B5EF4-FFF2-40B4-BE49-F238E27FC236}">
              <a16:creationId xmlns:a16="http://schemas.microsoft.com/office/drawing/2014/main" id="{CA2A02A3-DDEA-9FD9-844E-73554845FBA9}"/>
            </a:ext>
          </a:extLst>
        </p:cNvPr>
        <p:cNvGrpSpPr/>
        <p:nvPr/>
      </p:nvGrpSpPr>
      <p:grpSpPr>
        <a:xfrm>
          <a:off x="0" y="0"/>
          <a:ext cx="0" cy="0"/>
          <a:chOff x="0" y="0"/>
          <a:chExt cx="0" cy="0"/>
        </a:xfrm>
      </p:grpSpPr>
      <p:sp>
        <p:nvSpPr>
          <p:cNvPr id="138" name="Google Shape;138;p4">
            <a:extLst>
              <a:ext uri="{FF2B5EF4-FFF2-40B4-BE49-F238E27FC236}">
                <a16:creationId xmlns:a16="http://schemas.microsoft.com/office/drawing/2014/main" id="{748D7798-97B6-6474-3F9F-33969C37F6C9}"/>
              </a:ext>
            </a:extLst>
          </p:cNvPr>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dirty="0"/>
              <a:t>Break</a:t>
            </a:r>
            <a:endParaRPr dirty="0"/>
          </a:p>
        </p:txBody>
      </p:sp>
      <p:sp>
        <p:nvSpPr>
          <p:cNvPr id="139" name="Google Shape;139;p4">
            <a:extLst>
              <a:ext uri="{FF2B5EF4-FFF2-40B4-BE49-F238E27FC236}">
                <a16:creationId xmlns:a16="http://schemas.microsoft.com/office/drawing/2014/main" id="{35AC71F4-9D9F-96B9-E4A8-6989C28F24CD}"/>
              </a:ext>
            </a:extLst>
          </p:cNvPr>
          <p:cNvSpPr txBox="1">
            <a:spLocks noGrp="1"/>
          </p:cNvSpPr>
          <p:nvPr>
            <p:ph type="body" idx="1"/>
          </p:nvPr>
        </p:nvSpPr>
        <p:spPr>
          <a:xfrm>
            <a:off x="834600" y="1965938"/>
            <a:ext cx="10515600" cy="3730185"/>
          </a:xfrm>
          <a:prstGeom prst="rect">
            <a:avLst/>
          </a:prstGeom>
          <a:noFill/>
          <a:ln>
            <a:noFill/>
          </a:ln>
        </p:spPr>
        <p:txBody>
          <a:bodyPr spcFirstLastPara="1" wrap="square" lIns="91425" tIns="45700" rIns="91425" bIns="45700" anchor="t" anchorCtr="0">
            <a:normAutofit/>
          </a:bodyPr>
          <a:lstStyle/>
          <a:p>
            <a:pPr marL="228600" lvl="0" indent="-87629" algn="l" rtl="0">
              <a:lnSpc>
                <a:spcPct val="90000"/>
              </a:lnSpc>
              <a:spcBef>
                <a:spcPts val="1000"/>
              </a:spcBef>
              <a:spcAft>
                <a:spcPts val="0"/>
              </a:spcAft>
              <a:buClr>
                <a:schemeClr val="dk1"/>
              </a:buClr>
              <a:buSzPts val="2400"/>
              <a:buNone/>
            </a:pPr>
            <a:r>
              <a:rPr lang="en-CA" sz="2400" dirty="0">
                <a:latin typeface="Calibri"/>
                <a:ea typeface="Calibri"/>
                <a:cs typeface="Calibri"/>
                <a:sym typeface="Calibri"/>
              </a:rPr>
              <a:t>Resuming at 11:10</a:t>
            </a:r>
            <a:endParaRPr sz="2400" dirty="0">
              <a:latin typeface="Calibri"/>
              <a:ea typeface="Calibri"/>
              <a:cs typeface="Calibri"/>
              <a:sym typeface="Calibri"/>
            </a:endParaRPr>
          </a:p>
        </p:txBody>
      </p:sp>
      <p:cxnSp>
        <p:nvCxnSpPr>
          <p:cNvPr id="141" name="Google Shape;141;p4">
            <a:extLst>
              <a:ext uri="{FF2B5EF4-FFF2-40B4-BE49-F238E27FC236}">
                <a16:creationId xmlns:a16="http://schemas.microsoft.com/office/drawing/2014/main" id="{7D4A23A8-8301-32C3-220C-F70A0137BD44}"/>
              </a:ext>
            </a:extLst>
          </p:cNvPr>
          <p:cNvCxnSpPr/>
          <p:nvPr/>
        </p:nvCxnSpPr>
        <p:spPr>
          <a:xfrm>
            <a:off x="838200" y="1690688"/>
            <a:ext cx="10512000" cy="0"/>
          </a:xfrm>
          <a:prstGeom prst="straightConnector1">
            <a:avLst/>
          </a:prstGeom>
          <a:noFill/>
          <a:ln w="28575" cap="flat" cmpd="sng">
            <a:solidFill>
              <a:schemeClr val="dk1"/>
            </a:solidFill>
            <a:prstDash val="solid"/>
            <a:miter lim="800000"/>
            <a:headEnd type="none" w="sm" len="sm"/>
            <a:tailEnd type="none" w="sm" len="sm"/>
          </a:ln>
        </p:spPr>
      </p:cxnSp>
      <p:cxnSp>
        <p:nvCxnSpPr>
          <p:cNvPr id="142" name="Google Shape;142;p4">
            <a:extLst>
              <a:ext uri="{FF2B5EF4-FFF2-40B4-BE49-F238E27FC236}">
                <a16:creationId xmlns:a16="http://schemas.microsoft.com/office/drawing/2014/main" id="{B85BE82E-A148-6F05-0B40-3292539A8F05}"/>
              </a:ext>
            </a:extLst>
          </p:cNvPr>
          <p:cNvCxnSpPr/>
          <p:nvPr/>
        </p:nvCxnSpPr>
        <p:spPr>
          <a:xfrm>
            <a:off x="838200" y="1811338"/>
            <a:ext cx="10512000" cy="0"/>
          </a:xfrm>
          <a:prstGeom prst="straightConnector1">
            <a:avLst/>
          </a:prstGeom>
          <a:noFill/>
          <a:ln w="28575" cap="flat" cmpd="sng">
            <a:solidFill>
              <a:srgbClr val="ED1C24"/>
            </a:solidFill>
            <a:prstDash val="solid"/>
            <a:miter lim="800000"/>
            <a:headEnd type="none" w="sm" len="sm"/>
            <a:tailEnd type="none" w="sm" len="sm"/>
          </a:ln>
        </p:spPr>
      </p:cxnSp>
      <p:pic>
        <p:nvPicPr>
          <p:cNvPr id="2" name="Picture 1" descr="A red and white logo&#10;&#10;AI-generated content may be incorrect.">
            <a:extLst>
              <a:ext uri="{FF2B5EF4-FFF2-40B4-BE49-F238E27FC236}">
                <a16:creationId xmlns:a16="http://schemas.microsoft.com/office/drawing/2014/main" id="{8A98F7E3-51E9-523E-91DD-B64DDFFD2B4F}"/>
              </a:ext>
            </a:extLst>
          </p:cNvPr>
          <p:cNvPicPr>
            <a:picLocks noChangeAspect="1"/>
          </p:cNvPicPr>
          <p:nvPr/>
        </p:nvPicPr>
        <p:blipFill>
          <a:blip r:embed="rId3"/>
          <a:stretch>
            <a:fillRect/>
          </a:stretch>
        </p:blipFill>
        <p:spPr>
          <a:xfrm>
            <a:off x="9047033" y="193977"/>
            <a:ext cx="2303167" cy="1364226"/>
          </a:xfrm>
          <a:prstGeom prst="rect">
            <a:avLst/>
          </a:prstGeom>
        </p:spPr>
      </p:pic>
      <p:sp>
        <p:nvSpPr>
          <p:cNvPr id="4" name="Rectangle 1">
            <a:extLst>
              <a:ext uri="{FF2B5EF4-FFF2-40B4-BE49-F238E27FC236}">
                <a16:creationId xmlns:a16="http://schemas.microsoft.com/office/drawing/2014/main" id="{2939C8D7-17EC-D4B3-7725-534E4FA4E4B7}"/>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5" name="Rectangle 2">
            <a:extLst>
              <a:ext uri="{FF2B5EF4-FFF2-40B4-BE49-F238E27FC236}">
                <a16:creationId xmlns:a16="http://schemas.microsoft.com/office/drawing/2014/main" id="{831D10C7-7368-3F93-D6AC-9D4356DDE46A}"/>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Tree>
    <p:extLst>
      <p:ext uri="{BB962C8B-B14F-4D97-AF65-F5344CB8AC3E}">
        <p14:creationId xmlns:p14="http://schemas.microsoft.com/office/powerpoint/2010/main" val="11067656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37">
          <a:extLst>
            <a:ext uri="{FF2B5EF4-FFF2-40B4-BE49-F238E27FC236}">
              <a16:creationId xmlns:a16="http://schemas.microsoft.com/office/drawing/2014/main" id="{273C9DBD-84B2-D6F6-D969-6A9EB9062F45}"/>
            </a:ext>
          </a:extLst>
        </p:cNvPr>
        <p:cNvGrpSpPr/>
        <p:nvPr/>
      </p:nvGrpSpPr>
      <p:grpSpPr>
        <a:xfrm>
          <a:off x="0" y="0"/>
          <a:ext cx="0" cy="0"/>
          <a:chOff x="0" y="0"/>
          <a:chExt cx="0" cy="0"/>
        </a:xfrm>
      </p:grpSpPr>
      <p:sp>
        <p:nvSpPr>
          <p:cNvPr id="138" name="Google Shape;138;p4">
            <a:extLst>
              <a:ext uri="{FF2B5EF4-FFF2-40B4-BE49-F238E27FC236}">
                <a16:creationId xmlns:a16="http://schemas.microsoft.com/office/drawing/2014/main" id="{E46D9144-1FC5-DB0F-23AF-92C5F08179F1}"/>
              </a:ext>
            </a:extLst>
          </p:cNvPr>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dirty="0"/>
              <a:t>Saved Search Formulas</a:t>
            </a:r>
            <a:endParaRPr dirty="0"/>
          </a:p>
        </p:txBody>
      </p:sp>
      <p:sp>
        <p:nvSpPr>
          <p:cNvPr id="139" name="Google Shape;139;p4">
            <a:extLst>
              <a:ext uri="{FF2B5EF4-FFF2-40B4-BE49-F238E27FC236}">
                <a16:creationId xmlns:a16="http://schemas.microsoft.com/office/drawing/2014/main" id="{260BC51B-EFF8-CDFA-5BBA-2EA735DCD363}"/>
              </a:ext>
            </a:extLst>
          </p:cNvPr>
          <p:cNvSpPr txBox="1">
            <a:spLocks noGrp="1"/>
          </p:cNvSpPr>
          <p:nvPr>
            <p:ph type="body" idx="1"/>
          </p:nvPr>
        </p:nvSpPr>
        <p:spPr>
          <a:xfrm>
            <a:off x="834600" y="1965938"/>
            <a:ext cx="10515600" cy="3730185"/>
          </a:xfrm>
          <a:prstGeom prst="rect">
            <a:avLst/>
          </a:prstGeom>
          <a:noFill/>
          <a:ln>
            <a:noFill/>
          </a:ln>
        </p:spPr>
        <p:txBody>
          <a:bodyPr spcFirstLastPara="1" wrap="square" lIns="91425" tIns="45700" rIns="91425" bIns="45700" anchor="t" anchorCtr="0">
            <a:normAutofit/>
          </a:bodyPr>
          <a:lstStyle/>
          <a:p>
            <a:pPr marL="228600" indent="-87629">
              <a:buSzPts val="2400"/>
              <a:buNone/>
            </a:pPr>
            <a:r>
              <a:rPr lang="en-US" sz="2400" dirty="0"/>
              <a:t>Mark Tanner, Kalpa Inc</a:t>
            </a:r>
          </a:p>
          <a:p>
            <a:pPr marL="228600" lvl="0" indent="-87629" algn="l" rtl="0">
              <a:lnSpc>
                <a:spcPct val="90000"/>
              </a:lnSpc>
              <a:spcBef>
                <a:spcPts val="1000"/>
              </a:spcBef>
              <a:spcAft>
                <a:spcPts val="0"/>
              </a:spcAft>
              <a:buClr>
                <a:schemeClr val="dk1"/>
              </a:buClr>
              <a:buSzPts val="2400"/>
              <a:buNone/>
            </a:pPr>
            <a:endParaRPr sz="2400" dirty="0">
              <a:latin typeface="Calibri"/>
              <a:ea typeface="Calibri"/>
              <a:cs typeface="Calibri"/>
              <a:sym typeface="Calibri"/>
            </a:endParaRPr>
          </a:p>
        </p:txBody>
      </p:sp>
      <p:cxnSp>
        <p:nvCxnSpPr>
          <p:cNvPr id="141" name="Google Shape;141;p4">
            <a:extLst>
              <a:ext uri="{FF2B5EF4-FFF2-40B4-BE49-F238E27FC236}">
                <a16:creationId xmlns:a16="http://schemas.microsoft.com/office/drawing/2014/main" id="{8E5A5F4C-1A08-F7F6-005B-1E122EB7CD28}"/>
              </a:ext>
            </a:extLst>
          </p:cNvPr>
          <p:cNvCxnSpPr/>
          <p:nvPr/>
        </p:nvCxnSpPr>
        <p:spPr>
          <a:xfrm>
            <a:off x="838200" y="1690688"/>
            <a:ext cx="10512000" cy="0"/>
          </a:xfrm>
          <a:prstGeom prst="straightConnector1">
            <a:avLst/>
          </a:prstGeom>
          <a:noFill/>
          <a:ln w="28575" cap="flat" cmpd="sng">
            <a:solidFill>
              <a:schemeClr val="dk1"/>
            </a:solidFill>
            <a:prstDash val="solid"/>
            <a:miter lim="800000"/>
            <a:headEnd type="none" w="sm" len="sm"/>
            <a:tailEnd type="none" w="sm" len="sm"/>
          </a:ln>
        </p:spPr>
      </p:cxnSp>
      <p:cxnSp>
        <p:nvCxnSpPr>
          <p:cNvPr id="142" name="Google Shape;142;p4">
            <a:extLst>
              <a:ext uri="{FF2B5EF4-FFF2-40B4-BE49-F238E27FC236}">
                <a16:creationId xmlns:a16="http://schemas.microsoft.com/office/drawing/2014/main" id="{67CA27C5-D5A6-D60D-BC6B-489B9C36A42A}"/>
              </a:ext>
            </a:extLst>
          </p:cNvPr>
          <p:cNvCxnSpPr/>
          <p:nvPr/>
        </p:nvCxnSpPr>
        <p:spPr>
          <a:xfrm>
            <a:off x="838200" y="1811338"/>
            <a:ext cx="10512000" cy="0"/>
          </a:xfrm>
          <a:prstGeom prst="straightConnector1">
            <a:avLst/>
          </a:prstGeom>
          <a:noFill/>
          <a:ln w="28575" cap="flat" cmpd="sng">
            <a:solidFill>
              <a:srgbClr val="ED1C24"/>
            </a:solidFill>
            <a:prstDash val="solid"/>
            <a:miter lim="800000"/>
            <a:headEnd type="none" w="sm" len="sm"/>
            <a:tailEnd type="none" w="sm" len="sm"/>
          </a:ln>
        </p:spPr>
      </p:cxnSp>
      <p:pic>
        <p:nvPicPr>
          <p:cNvPr id="2" name="Picture 1" descr="A red and white logo&#10;&#10;AI-generated content may be incorrect.">
            <a:extLst>
              <a:ext uri="{FF2B5EF4-FFF2-40B4-BE49-F238E27FC236}">
                <a16:creationId xmlns:a16="http://schemas.microsoft.com/office/drawing/2014/main" id="{126D86E3-3519-678B-2933-CBB6900F7929}"/>
              </a:ext>
            </a:extLst>
          </p:cNvPr>
          <p:cNvPicPr>
            <a:picLocks noChangeAspect="1"/>
          </p:cNvPicPr>
          <p:nvPr/>
        </p:nvPicPr>
        <p:blipFill>
          <a:blip r:embed="rId3"/>
          <a:stretch>
            <a:fillRect/>
          </a:stretch>
        </p:blipFill>
        <p:spPr>
          <a:xfrm>
            <a:off x="9047033" y="193977"/>
            <a:ext cx="2303167" cy="1364226"/>
          </a:xfrm>
          <a:prstGeom prst="rect">
            <a:avLst/>
          </a:prstGeom>
        </p:spPr>
      </p:pic>
      <p:sp>
        <p:nvSpPr>
          <p:cNvPr id="4" name="Rectangle 1">
            <a:extLst>
              <a:ext uri="{FF2B5EF4-FFF2-40B4-BE49-F238E27FC236}">
                <a16:creationId xmlns:a16="http://schemas.microsoft.com/office/drawing/2014/main" id="{C095E8D9-3D4E-610F-FC30-99A0BFB85BC8}"/>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5" name="Rectangle 2">
            <a:extLst>
              <a:ext uri="{FF2B5EF4-FFF2-40B4-BE49-F238E27FC236}">
                <a16:creationId xmlns:a16="http://schemas.microsoft.com/office/drawing/2014/main" id="{F6A3FB98-130D-6A2A-1D84-6073D5529190}"/>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Tree>
    <p:extLst>
      <p:ext uri="{BB962C8B-B14F-4D97-AF65-F5344CB8AC3E}">
        <p14:creationId xmlns:p14="http://schemas.microsoft.com/office/powerpoint/2010/main" val="3537691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37">
          <a:extLst>
            <a:ext uri="{FF2B5EF4-FFF2-40B4-BE49-F238E27FC236}">
              <a16:creationId xmlns:a16="http://schemas.microsoft.com/office/drawing/2014/main" id="{1E8A3DC2-F382-E70C-DE19-C1CF8970B813}"/>
            </a:ext>
          </a:extLst>
        </p:cNvPr>
        <p:cNvGrpSpPr/>
        <p:nvPr/>
      </p:nvGrpSpPr>
      <p:grpSpPr>
        <a:xfrm>
          <a:off x="0" y="0"/>
          <a:ext cx="0" cy="0"/>
          <a:chOff x="0" y="0"/>
          <a:chExt cx="0" cy="0"/>
        </a:xfrm>
      </p:grpSpPr>
      <p:sp>
        <p:nvSpPr>
          <p:cNvPr id="138" name="Google Shape;138;p4">
            <a:extLst>
              <a:ext uri="{FF2B5EF4-FFF2-40B4-BE49-F238E27FC236}">
                <a16:creationId xmlns:a16="http://schemas.microsoft.com/office/drawing/2014/main" id="{02ECF920-2127-C553-F083-DB7FD8D9FA2D}"/>
              </a:ext>
            </a:extLst>
          </p:cNvPr>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dirty="0"/>
              <a:t>Saved Search Formulas</a:t>
            </a:r>
            <a:endParaRPr dirty="0"/>
          </a:p>
        </p:txBody>
      </p:sp>
      <p:cxnSp>
        <p:nvCxnSpPr>
          <p:cNvPr id="141" name="Google Shape;141;p4">
            <a:extLst>
              <a:ext uri="{FF2B5EF4-FFF2-40B4-BE49-F238E27FC236}">
                <a16:creationId xmlns:a16="http://schemas.microsoft.com/office/drawing/2014/main" id="{D26DE903-6A1C-03D4-B981-5CDADFFB8D8E}"/>
              </a:ext>
            </a:extLst>
          </p:cNvPr>
          <p:cNvCxnSpPr/>
          <p:nvPr/>
        </p:nvCxnSpPr>
        <p:spPr>
          <a:xfrm>
            <a:off x="838200" y="1690688"/>
            <a:ext cx="10512000" cy="0"/>
          </a:xfrm>
          <a:prstGeom prst="straightConnector1">
            <a:avLst/>
          </a:prstGeom>
          <a:noFill/>
          <a:ln w="28575" cap="flat" cmpd="sng">
            <a:solidFill>
              <a:schemeClr val="dk1"/>
            </a:solidFill>
            <a:prstDash val="solid"/>
            <a:miter lim="800000"/>
            <a:headEnd type="none" w="sm" len="sm"/>
            <a:tailEnd type="none" w="sm" len="sm"/>
          </a:ln>
        </p:spPr>
      </p:cxnSp>
      <p:cxnSp>
        <p:nvCxnSpPr>
          <p:cNvPr id="142" name="Google Shape;142;p4">
            <a:extLst>
              <a:ext uri="{FF2B5EF4-FFF2-40B4-BE49-F238E27FC236}">
                <a16:creationId xmlns:a16="http://schemas.microsoft.com/office/drawing/2014/main" id="{01DD511E-50A8-2236-B9BA-D889BB9612A6}"/>
              </a:ext>
            </a:extLst>
          </p:cNvPr>
          <p:cNvCxnSpPr/>
          <p:nvPr/>
        </p:nvCxnSpPr>
        <p:spPr>
          <a:xfrm>
            <a:off x="838200" y="1811338"/>
            <a:ext cx="10512000" cy="0"/>
          </a:xfrm>
          <a:prstGeom prst="straightConnector1">
            <a:avLst/>
          </a:prstGeom>
          <a:noFill/>
          <a:ln w="28575" cap="flat" cmpd="sng">
            <a:solidFill>
              <a:srgbClr val="ED1C24"/>
            </a:solidFill>
            <a:prstDash val="solid"/>
            <a:miter lim="800000"/>
            <a:headEnd type="none" w="sm" len="sm"/>
            <a:tailEnd type="none" w="sm" len="sm"/>
          </a:ln>
        </p:spPr>
      </p:cxnSp>
      <p:pic>
        <p:nvPicPr>
          <p:cNvPr id="2" name="Picture 1" descr="A red and white logo&#10;&#10;AI-generated content may be incorrect.">
            <a:extLst>
              <a:ext uri="{FF2B5EF4-FFF2-40B4-BE49-F238E27FC236}">
                <a16:creationId xmlns:a16="http://schemas.microsoft.com/office/drawing/2014/main" id="{D05B0F16-5660-F7F9-BCE9-CD4095FE9213}"/>
              </a:ext>
            </a:extLst>
          </p:cNvPr>
          <p:cNvPicPr>
            <a:picLocks noChangeAspect="1"/>
          </p:cNvPicPr>
          <p:nvPr/>
        </p:nvPicPr>
        <p:blipFill>
          <a:blip r:embed="rId3"/>
          <a:stretch>
            <a:fillRect/>
          </a:stretch>
        </p:blipFill>
        <p:spPr>
          <a:xfrm>
            <a:off x="9047033" y="193977"/>
            <a:ext cx="2303167" cy="1364226"/>
          </a:xfrm>
          <a:prstGeom prst="rect">
            <a:avLst/>
          </a:prstGeom>
        </p:spPr>
      </p:pic>
      <p:sp>
        <p:nvSpPr>
          <p:cNvPr id="4" name="Rectangle 1">
            <a:extLst>
              <a:ext uri="{FF2B5EF4-FFF2-40B4-BE49-F238E27FC236}">
                <a16:creationId xmlns:a16="http://schemas.microsoft.com/office/drawing/2014/main" id="{A798E9B4-335B-521D-C861-5C07BFEF25AF}"/>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5" name="Rectangle 2">
            <a:extLst>
              <a:ext uri="{FF2B5EF4-FFF2-40B4-BE49-F238E27FC236}">
                <a16:creationId xmlns:a16="http://schemas.microsoft.com/office/drawing/2014/main" id="{A6B5C387-6571-E05E-B15B-4BD2379F32E7}"/>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graphicFrame>
        <p:nvGraphicFramePr>
          <p:cNvPr id="7" name="Table 6">
            <a:extLst>
              <a:ext uri="{FF2B5EF4-FFF2-40B4-BE49-F238E27FC236}">
                <a16:creationId xmlns:a16="http://schemas.microsoft.com/office/drawing/2014/main" id="{84D5CD6F-3B68-71A1-73E8-86BBCEA59B5C}"/>
              </a:ext>
            </a:extLst>
          </p:cNvPr>
          <p:cNvGraphicFramePr>
            <a:graphicFrameLocks noGrp="1"/>
          </p:cNvGraphicFramePr>
          <p:nvPr>
            <p:extLst>
              <p:ext uri="{D42A27DB-BD31-4B8C-83A1-F6EECF244321}">
                <p14:modId xmlns:p14="http://schemas.microsoft.com/office/powerpoint/2010/main" val="2558838834"/>
              </p:ext>
            </p:extLst>
          </p:nvPr>
        </p:nvGraphicFramePr>
        <p:xfrm>
          <a:off x="1121230" y="2035628"/>
          <a:ext cx="9993084" cy="2954254"/>
        </p:xfrm>
        <a:graphic>
          <a:graphicData uri="http://schemas.openxmlformats.org/drawingml/2006/table">
            <a:tbl>
              <a:tblPr/>
              <a:tblGrid>
                <a:gridCol w="902704">
                  <a:extLst>
                    <a:ext uri="{9D8B030D-6E8A-4147-A177-3AD203B41FA5}">
                      <a16:colId xmlns:a16="http://schemas.microsoft.com/office/drawing/2014/main" val="1608440001"/>
                    </a:ext>
                  </a:extLst>
                </a:gridCol>
                <a:gridCol w="2328024">
                  <a:extLst>
                    <a:ext uri="{9D8B030D-6E8A-4147-A177-3AD203B41FA5}">
                      <a16:colId xmlns:a16="http://schemas.microsoft.com/office/drawing/2014/main" val="686665540"/>
                    </a:ext>
                  </a:extLst>
                </a:gridCol>
                <a:gridCol w="4998871">
                  <a:extLst>
                    <a:ext uri="{9D8B030D-6E8A-4147-A177-3AD203B41FA5}">
                      <a16:colId xmlns:a16="http://schemas.microsoft.com/office/drawing/2014/main" val="1103233418"/>
                    </a:ext>
                  </a:extLst>
                </a:gridCol>
                <a:gridCol w="1763485">
                  <a:extLst>
                    <a:ext uri="{9D8B030D-6E8A-4147-A177-3AD203B41FA5}">
                      <a16:colId xmlns:a16="http://schemas.microsoft.com/office/drawing/2014/main" val="993384612"/>
                    </a:ext>
                  </a:extLst>
                </a:gridCol>
              </a:tblGrid>
              <a:tr h="366784">
                <a:tc>
                  <a:txBody>
                    <a:bodyPr/>
                    <a:lstStyle/>
                    <a:p>
                      <a:pPr rtl="0" fontAlgn="b">
                        <a:buNone/>
                      </a:pPr>
                      <a:endParaRPr lang="en-CA" sz="1800" dirty="0">
                        <a:effectLst/>
                      </a:endParaRPr>
                    </a:p>
                  </a:txBody>
                  <a:tcPr marL="22860" marR="22860" marT="15240" marB="1524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buNone/>
                      </a:pPr>
                      <a:r>
                        <a:rPr lang="en-CA" sz="1800" b="1">
                          <a:effectLst/>
                        </a:rPr>
                        <a:t>Record Type</a:t>
                      </a:r>
                    </a:p>
                  </a:txBody>
                  <a:tcPr marL="22860" marR="22860" marT="15240" marB="1524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buNone/>
                      </a:pPr>
                      <a:r>
                        <a:rPr lang="en-CA" sz="1800" b="1">
                          <a:effectLst/>
                        </a:rPr>
                        <a:t>Purpose</a:t>
                      </a:r>
                    </a:p>
                  </a:txBody>
                  <a:tcPr marL="22860" marR="22860" marT="15240" marB="1524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buNone/>
                      </a:pPr>
                      <a:r>
                        <a:rPr lang="en-CA" sz="1800" b="1">
                          <a:effectLst/>
                        </a:rPr>
                        <a:t>Link</a:t>
                      </a:r>
                    </a:p>
                  </a:txBody>
                  <a:tcPr marL="22860" marR="22860" marT="15240" marB="1524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1679495007"/>
                  </a:ext>
                </a:extLst>
              </a:tr>
              <a:tr h="395217">
                <a:tc>
                  <a:txBody>
                    <a:bodyPr/>
                    <a:lstStyle/>
                    <a:p>
                      <a:pPr algn="ctr" rtl="0" fontAlgn="b">
                        <a:buNone/>
                      </a:pPr>
                      <a:r>
                        <a:rPr lang="en-CA" sz="1800" dirty="0">
                          <a:effectLst/>
                        </a:rPr>
                        <a:t>1</a:t>
                      </a:r>
                    </a:p>
                  </a:txBody>
                  <a:tcPr marL="22860" marR="22860" marT="15240" marB="1524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buNone/>
                      </a:pPr>
                      <a:r>
                        <a:rPr lang="en-CA" sz="1800" dirty="0">
                          <a:effectLst/>
                        </a:rPr>
                        <a:t>Item Receipt</a:t>
                      </a:r>
                    </a:p>
                  </a:txBody>
                  <a:tcPr marL="22860" marR="22860" marT="15240" marB="1524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buNone/>
                      </a:pPr>
                      <a:r>
                        <a:rPr lang="en-US" sz="1800">
                          <a:effectLst/>
                        </a:rPr>
                        <a:t>POs with item Receipts but no Vendor Bill</a:t>
                      </a:r>
                    </a:p>
                  </a:txBody>
                  <a:tcPr marL="22860" marR="22860" marT="15240" marB="1524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buNone/>
                      </a:pPr>
                      <a:r>
                        <a:rPr lang="en-CA" sz="1800" u="sng">
                          <a:solidFill>
                            <a:srgbClr val="1155CC"/>
                          </a:solidFill>
                          <a:effectLst/>
                          <a:hlinkClick r:id="rId4"/>
                        </a:rPr>
                        <a:t>Link</a:t>
                      </a:r>
                      <a:endParaRPr lang="en-CA" sz="1800" u="sng">
                        <a:solidFill>
                          <a:srgbClr val="1155CC"/>
                        </a:solidFill>
                        <a:effectLst/>
                      </a:endParaRPr>
                    </a:p>
                  </a:txBody>
                  <a:tcPr marL="22860" marR="22860" marT="15240" marB="1524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1973657541"/>
                  </a:ext>
                </a:extLst>
              </a:tr>
              <a:tr h="366784">
                <a:tc>
                  <a:txBody>
                    <a:bodyPr/>
                    <a:lstStyle/>
                    <a:p>
                      <a:pPr algn="ctr" rtl="0" fontAlgn="b">
                        <a:buNone/>
                      </a:pPr>
                      <a:r>
                        <a:rPr lang="en-CA" sz="1800" dirty="0">
                          <a:effectLst/>
                        </a:rPr>
                        <a:t>2</a:t>
                      </a:r>
                    </a:p>
                  </a:txBody>
                  <a:tcPr marL="22860" marR="22860" marT="15240" marB="1524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buNone/>
                      </a:pPr>
                      <a:r>
                        <a:rPr lang="en-CA" sz="1800">
                          <a:effectLst/>
                        </a:rPr>
                        <a:t>Invoice</a:t>
                      </a:r>
                    </a:p>
                  </a:txBody>
                  <a:tcPr marL="22860" marR="22860" marT="15240" marB="1524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buNone/>
                      </a:pPr>
                      <a:r>
                        <a:rPr lang="en-CA" sz="1800">
                          <a:effectLst/>
                        </a:rPr>
                        <a:t>Invoice Aging Bucket</a:t>
                      </a:r>
                    </a:p>
                  </a:txBody>
                  <a:tcPr marL="22860" marR="22860" marT="15240" marB="1524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buNone/>
                      </a:pPr>
                      <a:r>
                        <a:rPr lang="en-CA" sz="1800" u="sng">
                          <a:solidFill>
                            <a:srgbClr val="1155CC"/>
                          </a:solidFill>
                          <a:effectLst/>
                          <a:hlinkClick r:id="rId5"/>
                        </a:rPr>
                        <a:t>Link</a:t>
                      </a:r>
                      <a:endParaRPr lang="en-CA" sz="1800" u="sng">
                        <a:solidFill>
                          <a:srgbClr val="1155CC"/>
                        </a:solidFill>
                        <a:effectLst/>
                      </a:endParaRPr>
                    </a:p>
                  </a:txBody>
                  <a:tcPr marL="22860" marR="22860" marT="15240" marB="1524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474866742"/>
                  </a:ext>
                </a:extLst>
              </a:tr>
              <a:tr h="366784">
                <a:tc>
                  <a:txBody>
                    <a:bodyPr/>
                    <a:lstStyle/>
                    <a:p>
                      <a:pPr algn="ctr" rtl="0" fontAlgn="b">
                        <a:buNone/>
                      </a:pPr>
                      <a:r>
                        <a:rPr lang="en-CA" sz="1800" dirty="0">
                          <a:effectLst/>
                        </a:rPr>
                        <a:t>3</a:t>
                      </a:r>
                    </a:p>
                  </a:txBody>
                  <a:tcPr marL="22860" marR="22860" marT="15240" marB="1524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buNone/>
                      </a:pPr>
                      <a:r>
                        <a:rPr lang="en-CA" sz="1800">
                          <a:effectLst/>
                        </a:rPr>
                        <a:t>Payment</a:t>
                      </a:r>
                    </a:p>
                  </a:txBody>
                  <a:tcPr marL="22860" marR="22860" marT="15240" marB="1524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buNone/>
                      </a:pPr>
                      <a:r>
                        <a:rPr lang="en-CA" sz="1800">
                          <a:effectLst/>
                        </a:rPr>
                        <a:t>Average Days to Pay</a:t>
                      </a:r>
                    </a:p>
                  </a:txBody>
                  <a:tcPr marL="22860" marR="22860" marT="15240" marB="1524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buNone/>
                      </a:pPr>
                      <a:r>
                        <a:rPr lang="en-CA" sz="1800" u="sng">
                          <a:solidFill>
                            <a:srgbClr val="1155CC"/>
                          </a:solidFill>
                          <a:effectLst/>
                          <a:hlinkClick r:id="rId6"/>
                        </a:rPr>
                        <a:t>Link</a:t>
                      </a:r>
                      <a:endParaRPr lang="en-CA" sz="1800" u="sng">
                        <a:solidFill>
                          <a:srgbClr val="1155CC"/>
                        </a:solidFill>
                        <a:effectLst/>
                      </a:endParaRPr>
                    </a:p>
                  </a:txBody>
                  <a:tcPr marL="22860" marR="22860" marT="15240" marB="1524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1040640880"/>
                  </a:ext>
                </a:extLst>
              </a:tr>
              <a:tr h="322346">
                <a:tc>
                  <a:txBody>
                    <a:bodyPr/>
                    <a:lstStyle/>
                    <a:p>
                      <a:pPr algn="ctr" rtl="0" fontAlgn="b">
                        <a:buNone/>
                      </a:pPr>
                      <a:r>
                        <a:rPr lang="en-CA" sz="1800" dirty="0">
                          <a:effectLst/>
                        </a:rPr>
                        <a:t>4</a:t>
                      </a:r>
                    </a:p>
                  </a:txBody>
                  <a:tcPr marL="22860" marR="22860" marT="15240" marB="1524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buNone/>
                      </a:pPr>
                      <a:r>
                        <a:rPr lang="en-CA" sz="1800">
                          <a:effectLst/>
                        </a:rPr>
                        <a:t>Projects</a:t>
                      </a:r>
                    </a:p>
                  </a:txBody>
                  <a:tcPr marL="22860" marR="22860" marT="15240" marB="1524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buNone/>
                      </a:pPr>
                      <a:r>
                        <a:rPr lang="en-CA" sz="1800">
                          <a:effectLst/>
                        </a:rPr>
                        <a:t>Project Cost Overburn Flag</a:t>
                      </a:r>
                    </a:p>
                  </a:txBody>
                  <a:tcPr marL="22860" marR="22860" marT="15240" marB="1524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buNone/>
                      </a:pPr>
                      <a:r>
                        <a:rPr lang="en-CA" sz="1800" u="sng">
                          <a:solidFill>
                            <a:srgbClr val="1155CC"/>
                          </a:solidFill>
                          <a:effectLst/>
                          <a:hlinkClick r:id="rId7"/>
                        </a:rPr>
                        <a:t>Link</a:t>
                      </a:r>
                      <a:endParaRPr lang="en-CA" sz="1800" u="sng">
                        <a:solidFill>
                          <a:srgbClr val="1155CC"/>
                        </a:solidFill>
                        <a:effectLst/>
                      </a:endParaRPr>
                    </a:p>
                  </a:txBody>
                  <a:tcPr marL="22860" marR="22860" marT="15240" marB="1524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290299636"/>
                  </a:ext>
                </a:extLst>
              </a:tr>
              <a:tr h="402771">
                <a:tc>
                  <a:txBody>
                    <a:bodyPr/>
                    <a:lstStyle/>
                    <a:p>
                      <a:pPr algn="ctr" rtl="0" fontAlgn="b">
                        <a:buNone/>
                      </a:pPr>
                      <a:r>
                        <a:rPr lang="en-CA" sz="1800" dirty="0">
                          <a:effectLst/>
                        </a:rPr>
                        <a:t>5a</a:t>
                      </a:r>
                    </a:p>
                  </a:txBody>
                  <a:tcPr marL="22860" marR="22860" marT="15240" marB="1524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buNone/>
                      </a:pPr>
                      <a:r>
                        <a:rPr lang="en-CA" sz="1800">
                          <a:effectLst/>
                        </a:rPr>
                        <a:t>Customer</a:t>
                      </a:r>
                    </a:p>
                  </a:txBody>
                  <a:tcPr marL="22860" marR="22860" marT="15240" marB="1524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buNone/>
                      </a:pPr>
                      <a:r>
                        <a:rPr lang="en-CA" sz="1800">
                          <a:effectLst/>
                        </a:rPr>
                        <a:t>non-Clickable Record Link</a:t>
                      </a:r>
                    </a:p>
                  </a:txBody>
                  <a:tcPr marL="22860" marR="22860" marT="15240" marB="1524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buNone/>
                      </a:pPr>
                      <a:r>
                        <a:rPr lang="en-CA" sz="1800" u="sng">
                          <a:solidFill>
                            <a:srgbClr val="1155CC"/>
                          </a:solidFill>
                          <a:effectLst/>
                          <a:hlinkClick r:id="rId8"/>
                        </a:rPr>
                        <a:t>Link</a:t>
                      </a:r>
                      <a:endParaRPr lang="en-CA" sz="1800" u="sng">
                        <a:solidFill>
                          <a:srgbClr val="1155CC"/>
                        </a:solidFill>
                        <a:effectLst/>
                      </a:endParaRPr>
                    </a:p>
                  </a:txBody>
                  <a:tcPr marL="22860" marR="22860" marT="15240" marB="1524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1034101199"/>
                  </a:ext>
                </a:extLst>
              </a:tr>
              <a:tr h="366784">
                <a:tc>
                  <a:txBody>
                    <a:bodyPr/>
                    <a:lstStyle/>
                    <a:p>
                      <a:pPr algn="ctr" rtl="0" fontAlgn="b">
                        <a:buNone/>
                      </a:pPr>
                      <a:r>
                        <a:rPr lang="en-CA" sz="1800" dirty="0">
                          <a:effectLst/>
                        </a:rPr>
                        <a:t>5b</a:t>
                      </a:r>
                    </a:p>
                  </a:txBody>
                  <a:tcPr marL="22860" marR="22860" marT="15240" marB="1524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buNone/>
                      </a:pPr>
                      <a:r>
                        <a:rPr lang="en-CA" sz="1800">
                          <a:effectLst/>
                        </a:rPr>
                        <a:t>Customer</a:t>
                      </a:r>
                    </a:p>
                  </a:txBody>
                  <a:tcPr marL="22860" marR="22860" marT="15240" marB="1524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buNone/>
                      </a:pPr>
                      <a:r>
                        <a:rPr lang="en-CA" sz="1800">
                          <a:effectLst/>
                        </a:rPr>
                        <a:t>Clickable Record Link</a:t>
                      </a:r>
                    </a:p>
                  </a:txBody>
                  <a:tcPr marL="22860" marR="22860" marT="15240" marB="1524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buNone/>
                      </a:pPr>
                      <a:r>
                        <a:rPr lang="en-CA" sz="1800" u="sng">
                          <a:solidFill>
                            <a:srgbClr val="1155CC"/>
                          </a:solidFill>
                          <a:effectLst/>
                          <a:hlinkClick r:id="rId5"/>
                        </a:rPr>
                        <a:t>Link</a:t>
                      </a:r>
                      <a:endParaRPr lang="en-CA" sz="1800" u="sng">
                        <a:solidFill>
                          <a:srgbClr val="1155CC"/>
                        </a:solidFill>
                        <a:effectLst/>
                      </a:endParaRPr>
                    </a:p>
                  </a:txBody>
                  <a:tcPr marL="22860" marR="22860" marT="15240" marB="1524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3830232171"/>
                  </a:ext>
                </a:extLst>
              </a:tr>
              <a:tr h="366784">
                <a:tc>
                  <a:txBody>
                    <a:bodyPr/>
                    <a:lstStyle/>
                    <a:p>
                      <a:pPr algn="ctr" rtl="0" fontAlgn="b">
                        <a:buNone/>
                      </a:pPr>
                      <a:r>
                        <a:rPr lang="en-CA" sz="1800" dirty="0">
                          <a:effectLst/>
                        </a:rPr>
                        <a:t>6</a:t>
                      </a:r>
                    </a:p>
                  </a:txBody>
                  <a:tcPr marL="22860" marR="22860" marT="15240" marB="1524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buNone/>
                      </a:pPr>
                      <a:r>
                        <a:rPr lang="en-CA" sz="1800" dirty="0">
                          <a:effectLst/>
                        </a:rPr>
                        <a:t>Transactions</a:t>
                      </a:r>
                    </a:p>
                  </a:txBody>
                  <a:tcPr marL="22860" marR="22860" marT="15240" marB="1524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buNone/>
                      </a:pPr>
                      <a:r>
                        <a:rPr lang="en-CA" sz="1800">
                          <a:effectLst/>
                        </a:rPr>
                        <a:t>Concat field data</a:t>
                      </a:r>
                    </a:p>
                  </a:txBody>
                  <a:tcPr marL="22860" marR="22860" marT="15240" marB="1524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rtl="0" fontAlgn="b">
                        <a:buNone/>
                      </a:pPr>
                      <a:r>
                        <a:rPr lang="en-CA" sz="1800" u="sng" dirty="0">
                          <a:solidFill>
                            <a:srgbClr val="1155CC"/>
                          </a:solidFill>
                          <a:effectLst/>
                          <a:hlinkClick r:id="rId9"/>
                        </a:rPr>
                        <a:t>Link</a:t>
                      </a:r>
                      <a:endParaRPr lang="en-CA" sz="1800" u="sng" dirty="0">
                        <a:solidFill>
                          <a:srgbClr val="1155CC"/>
                        </a:solidFill>
                        <a:effectLst/>
                      </a:endParaRPr>
                    </a:p>
                  </a:txBody>
                  <a:tcPr marL="22860" marR="22860" marT="15240" marB="1524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3742474343"/>
                  </a:ext>
                </a:extLst>
              </a:tr>
            </a:tbl>
          </a:graphicData>
        </a:graphic>
      </p:graphicFrame>
    </p:spTree>
    <p:extLst>
      <p:ext uri="{BB962C8B-B14F-4D97-AF65-F5344CB8AC3E}">
        <p14:creationId xmlns:p14="http://schemas.microsoft.com/office/powerpoint/2010/main" val="28489752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37">
          <a:extLst>
            <a:ext uri="{FF2B5EF4-FFF2-40B4-BE49-F238E27FC236}">
              <a16:creationId xmlns:a16="http://schemas.microsoft.com/office/drawing/2014/main" id="{C485D816-E34D-BD31-1F33-6BE00409E4A3}"/>
            </a:ext>
          </a:extLst>
        </p:cNvPr>
        <p:cNvGrpSpPr/>
        <p:nvPr/>
      </p:nvGrpSpPr>
      <p:grpSpPr>
        <a:xfrm>
          <a:off x="0" y="0"/>
          <a:ext cx="0" cy="0"/>
          <a:chOff x="0" y="0"/>
          <a:chExt cx="0" cy="0"/>
        </a:xfrm>
      </p:grpSpPr>
      <p:sp>
        <p:nvSpPr>
          <p:cNvPr id="138" name="Google Shape;138;p4">
            <a:extLst>
              <a:ext uri="{FF2B5EF4-FFF2-40B4-BE49-F238E27FC236}">
                <a16:creationId xmlns:a16="http://schemas.microsoft.com/office/drawing/2014/main" id="{EB83B366-47D1-C995-0E92-A432766B0CF5}"/>
              </a:ext>
            </a:extLst>
          </p:cNvPr>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sz="4000" dirty="0"/>
              <a:t>Data Migration: The CSV Import Tool </a:t>
            </a:r>
            <a:br>
              <a:rPr lang="en-US" sz="4000" dirty="0"/>
            </a:br>
            <a:r>
              <a:rPr lang="en-US" sz="4000" dirty="0"/>
              <a:t>&amp; Updating Recording</a:t>
            </a:r>
            <a:endParaRPr sz="4000" dirty="0"/>
          </a:p>
        </p:txBody>
      </p:sp>
      <p:sp>
        <p:nvSpPr>
          <p:cNvPr id="139" name="Google Shape;139;p4">
            <a:extLst>
              <a:ext uri="{FF2B5EF4-FFF2-40B4-BE49-F238E27FC236}">
                <a16:creationId xmlns:a16="http://schemas.microsoft.com/office/drawing/2014/main" id="{47A92135-52C3-1850-871B-75F544A8C6D4}"/>
              </a:ext>
            </a:extLst>
          </p:cNvPr>
          <p:cNvSpPr txBox="1">
            <a:spLocks noGrp="1"/>
          </p:cNvSpPr>
          <p:nvPr>
            <p:ph type="body" idx="1"/>
          </p:nvPr>
        </p:nvSpPr>
        <p:spPr>
          <a:xfrm>
            <a:off x="834600" y="1965938"/>
            <a:ext cx="10515600" cy="3730185"/>
          </a:xfrm>
          <a:prstGeom prst="rect">
            <a:avLst/>
          </a:prstGeom>
          <a:noFill/>
          <a:ln>
            <a:noFill/>
          </a:ln>
        </p:spPr>
        <p:txBody>
          <a:bodyPr spcFirstLastPara="1" wrap="square" lIns="91425" tIns="45700" rIns="91425" bIns="45700" anchor="t" anchorCtr="0">
            <a:normAutofit/>
          </a:bodyPr>
          <a:lstStyle/>
          <a:p>
            <a:pPr marL="114300" indent="0">
              <a:buNone/>
            </a:pPr>
            <a:r>
              <a:rPr lang="en-US" sz="2400" dirty="0"/>
              <a:t>Paul Giese, </a:t>
            </a:r>
            <a:r>
              <a:rPr lang="en-US" sz="2400" dirty="0" err="1"/>
              <a:t>OptimalData</a:t>
            </a:r>
            <a:r>
              <a:rPr lang="en-US" sz="2400" dirty="0"/>
              <a:t> Consulting</a:t>
            </a:r>
          </a:p>
          <a:p>
            <a:pPr marL="228600" lvl="0" indent="-87629" algn="l" rtl="0">
              <a:lnSpc>
                <a:spcPct val="90000"/>
              </a:lnSpc>
              <a:spcBef>
                <a:spcPts val="1000"/>
              </a:spcBef>
              <a:spcAft>
                <a:spcPts val="0"/>
              </a:spcAft>
              <a:buClr>
                <a:schemeClr val="dk1"/>
              </a:buClr>
              <a:buSzPts val="2400"/>
              <a:buNone/>
            </a:pPr>
            <a:endParaRPr sz="2400" dirty="0">
              <a:latin typeface="Calibri"/>
              <a:ea typeface="Calibri"/>
              <a:cs typeface="Calibri"/>
              <a:sym typeface="Calibri"/>
            </a:endParaRPr>
          </a:p>
        </p:txBody>
      </p:sp>
      <p:cxnSp>
        <p:nvCxnSpPr>
          <p:cNvPr id="141" name="Google Shape;141;p4">
            <a:extLst>
              <a:ext uri="{FF2B5EF4-FFF2-40B4-BE49-F238E27FC236}">
                <a16:creationId xmlns:a16="http://schemas.microsoft.com/office/drawing/2014/main" id="{E1AF7E18-4B8A-6C38-8846-0A66C93567F7}"/>
              </a:ext>
            </a:extLst>
          </p:cNvPr>
          <p:cNvCxnSpPr/>
          <p:nvPr/>
        </p:nvCxnSpPr>
        <p:spPr>
          <a:xfrm>
            <a:off x="838200" y="1690688"/>
            <a:ext cx="10512000" cy="0"/>
          </a:xfrm>
          <a:prstGeom prst="straightConnector1">
            <a:avLst/>
          </a:prstGeom>
          <a:noFill/>
          <a:ln w="28575" cap="flat" cmpd="sng">
            <a:solidFill>
              <a:schemeClr val="dk1"/>
            </a:solidFill>
            <a:prstDash val="solid"/>
            <a:miter lim="800000"/>
            <a:headEnd type="none" w="sm" len="sm"/>
            <a:tailEnd type="none" w="sm" len="sm"/>
          </a:ln>
        </p:spPr>
      </p:cxnSp>
      <p:cxnSp>
        <p:nvCxnSpPr>
          <p:cNvPr id="142" name="Google Shape;142;p4">
            <a:extLst>
              <a:ext uri="{FF2B5EF4-FFF2-40B4-BE49-F238E27FC236}">
                <a16:creationId xmlns:a16="http://schemas.microsoft.com/office/drawing/2014/main" id="{4927039A-FD76-BCDC-A5ED-FF619801065A}"/>
              </a:ext>
            </a:extLst>
          </p:cNvPr>
          <p:cNvCxnSpPr/>
          <p:nvPr/>
        </p:nvCxnSpPr>
        <p:spPr>
          <a:xfrm>
            <a:off x="838200" y="1811338"/>
            <a:ext cx="10512000" cy="0"/>
          </a:xfrm>
          <a:prstGeom prst="straightConnector1">
            <a:avLst/>
          </a:prstGeom>
          <a:noFill/>
          <a:ln w="28575" cap="flat" cmpd="sng">
            <a:solidFill>
              <a:srgbClr val="ED1C24"/>
            </a:solidFill>
            <a:prstDash val="solid"/>
            <a:miter lim="800000"/>
            <a:headEnd type="none" w="sm" len="sm"/>
            <a:tailEnd type="none" w="sm" len="sm"/>
          </a:ln>
        </p:spPr>
      </p:cxnSp>
      <p:pic>
        <p:nvPicPr>
          <p:cNvPr id="2" name="Picture 1" descr="A red and white logo&#10;&#10;AI-generated content may be incorrect.">
            <a:extLst>
              <a:ext uri="{FF2B5EF4-FFF2-40B4-BE49-F238E27FC236}">
                <a16:creationId xmlns:a16="http://schemas.microsoft.com/office/drawing/2014/main" id="{544A6808-62E6-DD6F-620E-1EDCCBC85B23}"/>
              </a:ext>
            </a:extLst>
          </p:cNvPr>
          <p:cNvPicPr>
            <a:picLocks noChangeAspect="1"/>
          </p:cNvPicPr>
          <p:nvPr/>
        </p:nvPicPr>
        <p:blipFill>
          <a:blip r:embed="rId3"/>
          <a:stretch>
            <a:fillRect/>
          </a:stretch>
        </p:blipFill>
        <p:spPr>
          <a:xfrm>
            <a:off x="9047033" y="193977"/>
            <a:ext cx="2303167" cy="1364226"/>
          </a:xfrm>
          <a:prstGeom prst="rect">
            <a:avLst/>
          </a:prstGeom>
        </p:spPr>
      </p:pic>
      <p:sp>
        <p:nvSpPr>
          <p:cNvPr id="4" name="Rectangle 1">
            <a:extLst>
              <a:ext uri="{FF2B5EF4-FFF2-40B4-BE49-F238E27FC236}">
                <a16:creationId xmlns:a16="http://schemas.microsoft.com/office/drawing/2014/main" id="{92D6CF26-9987-5D4E-BC56-15203D287152}"/>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5" name="Rectangle 2">
            <a:extLst>
              <a:ext uri="{FF2B5EF4-FFF2-40B4-BE49-F238E27FC236}">
                <a16:creationId xmlns:a16="http://schemas.microsoft.com/office/drawing/2014/main" id="{65747199-1BB5-2DF3-9AD4-0B1CD4FA1F7A}"/>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Tree>
    <p:extLst>
      <p:ext uri="{BB962C8B-B14F-4D97-AF65-F5344CB8AC3E}">
        <p14:creationId xmlns:p14="http://schemas.microsoft.com/office/powerpoint/2010/main" val="24903360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37">
          <a:extLst>
            <a:ext uri="{FF2B5EF4-FFF2-40B4-BE49-F238E27FC236}">
              <a16:creationId xmlns:a16="http://schemas.microsoft.com/office/drawing/2014/main" id="{94568CE8-81D8-9D1E-EA38-A162DFE41085}"/>
            </a:ext>
          </a:extLst>
        </p:cNvPr>
        <p:cNvGrpSpPr/>
        <p:nvPr/>
      </p:nvGrpSpPr>
      <p:grpSpPr>
        <a:xfrm>
          <a:off x="0" y="0"/>
          <a:ext cx="0" cy="0"/>
          <a:chOff x="0" y="0"/>
          <a:chExt cx="0" cy="0"/>
        </a:xfrm>
      </p:grpSpPr>
      <p:sp>
        <p:nvSpPr>
          <p:cNvPr id="138" name="Google Shape;138;p4">
            <a:extLst>
              <a:ext uri="{FF2B5EF4-FFF2-40B4-BE49-F238E27FC236}">
                <a16:creationId xmlns:a16="http://schemas.microsoft.com/office/drawing/2014/main" id="{02CD0AA0-7BD1-B5EC-E09D-4E136C16F217}"/>
              </a:ext>
            </a:extLst>
          </p:cNvPr>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dirty="0"/>
              <a:t>Closing remarks</a:t>
            </a:r>
            <a:endParaRPr dirty="0"/>
          </a:p>
        </p:txBody>
      </p:sp>
      <p:sp>
        <p:nvSpPr>
          <p:cNvPr id="139" name="Google Shape;139;p4">
            <a:extLst>
              <a:ext uri="{FF2B5EF4-FFF2-40B4-BE49-F238E27FC236}">
                <a16:creationId xmlns:a16="http://schemas.microsoft.com/office/drawing/2014/main" id="{2012A422-19AA-A9F0-E2E2-8B93A158D576}"/>
              </a:ext>
            </a:extLst>
          </p:cNvPr>
          <p:cNvSpPr txBox="1">
            <a:spLocks noGrp="1"/>
          </p:cNvSpPr>
          <p:nvPr>
            <p:ph type="body" idx="1"/>
          </p:nvPr>
        </p:nvSpPr>
        <p:spPr>
          <a:xfrm>
            <a:off x="834600" y="1965938"/>
            <a:ext cx="10515600" cy="3730185"/>
          </a:xfrm>
          <a:prstGeom prst="rect">
            <a:avLst/>
          </a:prstGeom>
          <a:noFill/>
          <a:ln>
            <a:noFill/>
          </a:ln>
        </p:spPr>
        <p:txBody>
          <a:bodyPr spcFirstLastPara="1" wrap="square" lIns="91425" tIns="45700" rIns="91425" bIns="45700" anchor="t" anchorCtr="0">
            <a:normAutofit/>
          </a:bodyPr>
          <a:lstStyle/>
          <a:p>
            <a:pPr marL="228600" lvl="0" indent="-87629" algn="l" rtl="0">
              <a:lnSpc>
                <a:spcPct val="90000"/>
              </a:lnSpc>
              <a:spcBef>
                <a:spcPts val="1000"/>
              </a:spcBef>
              <a:spcAft>
                <a:spcPts val="0"/>
              </a:spcAft>
              <a:buClr>
                <a:schemeClr val="dk1"/>
              </a:buClr>
              <a:buSzPts val="2400"/>
              <a:buNone/>
            </a:pPr>
            <a:r>
              <a:rPr lang="en-CA" sz="2400" dirty="0">
                <a:latin typeface="Calibri"/>
                <a:ea typeface="Calibri"/>
                <a:cs typeface="Calibri"/>
                <a:sym typeface="Calibri"/>
              </a:rPr>
              <a:t>Event Survey</a:t>
            </a:r>
          </a:p>
          <a:p>
            <a:pPr marL="228600" lvl="0" indent="-87629" algn="l" rtl="0">
              <a:lnSpc>
                <a:spcPct val="90000"/>
              </a:lnSpc>
              <a:spcBef>
                <a:spcPts val="1000"/>
              </a:spcBef>
              <a:spcAft>
                <a:spcPts val="0"/>
              </a:spcAft>
              <a:buClr>
                <a:schemeClr val="dk1"/>
              </a:buClr>
              <a:buSzPts val="2400"/>
              <a:buNone/>
            </a:pPr>
            <a:r>
              <a:rPr lang="en-CA" sz="2400" dirty="0">
                <a:latin typeface="Calibri"/>
                <a:ea typeface="Calibri"/>
                <a:cs typeface="Calibri"/>
                <a:sym typeface="Calibri"/>
              </a:rPr>
              <a:t>Lunch Box Series - June 11</a:t>
            </a:r>
            <a:r>
              <a:rPr lang="en-CA" sz="2400" baseline="30000" dirty="0">
                <a:latin typeface="Calibri"/>
                <a:ea typeface="Calibri"/>
                <a:cs typeface="Calibri"/>
                <a:sym typeface="Calibri"/>
              </a:rPr>
              <a:t>th</a:t>
            </a:r>
            <a:endParaRPr lang="en-CA" sz="2400" dirty="0">
              <a:latin typeface="Calibri"/>
              <a:ea typeface="Calibri"/>
              <a:cs typeface="Calibri"/>
              <a:sym typeface="Calibri"/>
            </a:endParaRPr>
          </a:p>
          <a:p>
            <a:pPr marL="228600" lvl="0" indent="-87629" algn="l" rtl="0">
              <a:lnSpc>
                <a:spcPct val="90000"/>
              </a:lnSpc>
              <a:spcBef>
                <a:spcPts val="1000"/>
              </a:spcBef>
              <a:spcAft>
                <a:spcPts val="0"/>
              </a:spcAft>
              <a:buClr>
                <a:schemeClr val="dk1"/>
              </a:buClr>
              <a:buSzPts val="2400"/>
              <a:buNone/>
            </a:pPr>
            <a:r>
              <a:rPr lang="en-CA" sz="2400" dirty="0">
                <a:latin typeface="Calibri"/>
                <a:ea typeface="Calibri"/>
                <a:cs typeface="Calibri"/>
                <a:sym typeface="Calibri"/>
              </a:rPr>
              <a:t>Summer In-person – </a:t>
            </a:r>
            <a:r>
              <a:rPr lang="en-CA" sz="2400" dirty="0"/>
              <a:t>TBA</a:t>
            </a:r>
            <a:endParaRPr lang="en-CA" sz="2400" dirty="0">
              <a:latin typeface="Calibri"/>
              <a:ea typeface="Calibri"/>
              <a:cs typeface="Calibri"/>
              <a:sym typeface="Calibri"/>
            </a:endParaRPr>
          </a:p>
          <a:p>
            <a:pPr marL="228600" lvl="0" indent="-87629" algn="l" rtl="0">
              <a:lnSpc>
                <a:spcPct val="90000"/>
              </a:lnSpc>
              <a:spcBef>
                <a:spcPts val="1000"/>
              </a:spcBef>
              <a:spcAft>
                <a:spcPts val="0"/>
              </a:spcAft>
              <a:buClr>
                <a:schemeClr val="dk1"/>
              </a:buClr>
              <a:buSzPts val="2400"/>
              <a:buNone/>
            </a:pPr>
            <a:endParaRPr sz="2400" dirty="0">
              <a:latin typeface="Calibri"/>
              <a:ea typeface="Calibri"/>
              <a:cs typeface="Calibri"/>
              <a:sym typeface="Calibri"/>
            </a:endParaRPr>
          </a:p>
        </p:txBody>
      </p:sp>
      <p:cxnSp>
        <p:nvCxnSpPr>
          <p:cNvPr id="141" name="Google Shape;141;p4">
            <a:extLst>
              <a:ext uri="{FF2B5EF4-FFF2-40B4-BE49-F238E27FC236}">
                <a16:creationId xmlns:a16="http://schemas.microsoft.com/office/drawing/2014/main" id="{117DD766-238E-4554-EA96-F7FAACFC43B1}"/>
              </a:ext>
            </a:extLst>
          </p:cNvPr>
          <p:cNvCxnSpPr/>
          <p:nvPr/>
        </p:nvCxnSpPr>
        <p:spPr>
          <a:xfrm>
            <a:off x="838200" y="1690688"/>
            <a:ext cx="10512000" cy="0"/>
          </a:xfrm>
          <a:prstGeom prst="straightConnector1">
            <a:avLst/>
          </a:prstGeom>
          <a:noFill/>
          <a:ln w="28575" cap="flat" cmpd="sng">
            <a:solidFill>
              <a:schemeClr val="dk1"/>
            </a:solidFill>
            <a:prstDash val="solid"/>
            <a:miter lim="800000"/>
            <a:headEnd type="none" w="sm" len="sm"/>
            <a:tailEnd type="none" w="sm" len="sm"/>
          </a:ln>
        </p:spPr>
      </p:cxnSp>
      <p:cxnSp>
        <p:nvCxnSpPr>
          <p:cNvPr id="142" name="Google Shape;142;p4">
            <a:extLst>
              <a:ext uri="{FF2B5EF4-FFF2-40B4-BE49-F238E27FC236}">
                <a16:creationId xmlns:a16="http://schemas.microsoft.com/office/drawing/2014/main" id="{E1DA3BB4-EF89-DD2E-6FFE-4784C336323F}"/>
              </a:ext>
            </a:extLst>
          </p:cNvPr>
          <p:cNvCxnSpPr/>
          <p:nvPr/>
        </p:nvCxnSpPr>
        <p:spPr>
          <a:xfrm>
            <a:off x="838200" y="1811338"/>
            <a:ext cx="10512000" cy="0"/>
          </a:xfrm>
          <a:prstGeom prst="straightConnector1">
            <a:avLst/>
          </a:prstGeom>
          <a:noFill/>
          <a:ln w="28575" cap="flat" cmpd="sng">
            <a:solidFill>
              <a:srgbClr val="ED1C24"/>
            </a:solidFill>
            <a:prstDash val="solid"/>
            <a:miter lim="800000"/>
            <a:headEnd type="none" w="sm" len="sm"/>
            <a:tailEnd type="none" w="sm" len="sm"/>
          </a:ln>
        </p:spPr>
      </p:cxnSp>
      <p:pic>
        <p:nvPicPr>
          <p:cNvPr id="2" name="Picture 1" descr="A red and white logo&#10;&#10;AI-generated content may be incorrect.">
            <a:extLst>
              <a:ext uri="{FF2B5EF4-FFF2-40B4-BE49-F238E27FC236}">
                <a16:creationId xmlns:a16="http://schemas.microsoft.com/office/drawing/2014/main" id="{C3DB1900-F1CD-26F0-F3BD-B57F62956B23}"/>
              </a:ext>
            </a:extLst>
          </p:cNvPr>
          <p:cNvPicPr>
            <a:picLocks noChangeAspect="1"/>
          </p:cNvPicPr>
          <p:nvPr/>
        </p:nvPicPr>
        <p:blipFill>
          <a:blip r:embed="rId3"/>
          <a:stretch>
            <a:fillRect/>
          </a:stretch>
        </p:blipFill>
        <p:spPr>
          <a:xfrm>
            <a:off x="9047033" y="193977"/>
            <a:ext cx="2303167" cy="1364226"/>
          </a:xfrm>
          <a:prstGeom prst="rect">
            <a:avLst/>
          </a:prstGeom>
        </p:spPr>
      </p:pic>
      <p:sp>
        <p:nvSpPr>
          <p:cNvPr id="4" name="Rectangle 1">
            <a:extLst>
              <a:ext uri="{FF2B5EF4-FFF2-40B4-BE49-F238E27FC236}">
                <a16:creationId xmlns:a16="http://schemas.microsoft.com/office/drawing/2014/main" id="{A8E9EFC5-3B40-0EF6-4A9D-96877E9D3FBA}"/>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
        <p:nvSpPr>
          <p:cNvPr id="5" name="Rectangle 2">
            <a:extLst>
              <a:ext uri="{FF2B5EF4-FFF2-40B4-BE49-F238E27FC236}">
                <a16:creationId xmlns:a16="http://schemas.microsoft.com/office/drawing/2014/main" id="{B98DAA42-D75E-E3D9-07A3-0BADBBC6C5C7}"/>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Tree>
    <p:extLst>
      <p:ext uri="{BB962C8B-B14F-4D97-AF65-F5344CB8AC3E}">
        <p14:creationId xmlns:p14="http://schemas.microsoft.com/office/powerpoint/2010/main" val="3505509989"/>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14004</TotalTime>
  <Words>981</Words>
  <Application>Microsoft Office PowerPoint</Application>
  <PresentationFormat>Widescreen</PresentationFormat>
  <Paragraphs>148</Paragraphs>
  <Slides>22</Slides>
  <Notes>22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Calibri</vt:lpstr>
      <vt:lpstr>Open Sans</vt:lpstr>
      <vt:lpstr>Arial</vt:lpstr>
      <vt:lpstr>Office Theme</vt:lpstr>
      <vt:lpstr> Meeting - May 14, 2026</vt:lpstr>
      <vt:lpstr>Agenda</vt:lpstr>
      <vt:lpstr>Board Members</vt:lpstr>
      <vt:lpstr>Announcements</vt:lpstr>
      <vt:lpstr>Sponsors</vt:lpstr>
      <vt:lpstr>Month-end Automation</vt:lpstr>
      <vt:lpstr>Financial Q&amp;A</vt:lpstr>
      <vt:lpstr>Financial Q&amp;A</vt:lpstr>
      <vt:lpstr>Financial Q&amp;A</vt:lpstr>
      <vt:lpstr>Financial Q&amp;A</vt:lpstr>
      <vt:lpstr>Financial Q&amp;A</vt:lpstr>
      <vt:lpstr>Financial Q&amp;A</vt:lpstr>
      <vt:lpstr>Financial Q&amp;A</vt:lpstr>
      <vt:lpstr>Financial Q&amp;A</vt:lpstr>
      <vt:lpstr>Financial Q&amp;A</vt:lpstr>
      <vt:lpstr>Financial Q&amp;A</vt:lpstr>
      <vt:lpstr>Sponsor</vt:lpstr>
      <vt:lpstr>Break</vt:lpstr>
      <vt:lpstr>Saved Search Formulas</vt:lpstr>
      <vt:lpstr>Saved Search Formulas</vt:lpstr>
      <vt:lpstr>Data Migration: The CSV Import Tool  &amp; Updating Recording</vt:lpstr>
      <vt:lpstr>Closing remarks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Stephanie Frisina</dc:creator>
  <cp:lastModifiedBy>Mark Tanner</cp:lastModifiedBy>
  <cp:revision>13</cp:revision>
  <dcterms:created xsi:type="dcterms:W3CDTF">2021-04-14T17:11:12Z</dcterms:created>
  <dcterms:modified xsi:type="dcterms:W3CDTF">2026-05-21T11:50:17Z</dcterms:modified>
</cp:coreProperties>
</file>